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4" r:id="rId2"/>
    <p:sldId id="265" r:id="rId3"/>
    <p:sldId id="266" r:id="rId4"/>
    <p:sldId id="257" r:id="rId5"/>
    <p:sldId id="261" r:id="rId6"/>
    <p:sldId id="269" r:id="rId7"/>
    <p:sldId id="259" r:id="rId8"/>
    <p:sldId id="272" r:id="rId9"/>
    <p:sldId id="270" r:id="rId10"/>
    <p:sldId id="271" r:id="rId11"/>
    <p:sldId id="275" r:id="rId12"/>
    <p:sldId id="273" r:id="rId1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5" d="100"/>
          <a:sy n="105" d="100"/>
        </p:scale>
        <p:origin x="1050"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312DC43-F0C5-4899-9496-8F1C3BE48706}"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020F38A6-A325-4E8F-BE09-AA842E61F4F7}">
      <dgm:prSet/>
      <dgm:spPr/>
      <dgm:t>
        <a:bodyPr/>
        <a:lstStyle/>
        <a:p>
          <a:r>
            <a:rPr lang="en-US"/>
            <a:t>We partner with local, state, and federal governments as well as private business and industry stakeholders to provide resources, education, and outreach for our recycling message. </a:t>
          </a:r>
        </a:p>
      </dgm:t>
    </dgm:pt>
    <dgm:pt modelId="{A05F1685-2763-4A14-9A51-2EFFA5A88E81}" type="parTrans" cxnId="{103F5DB9-34B0-49C7-A5C9-8B34CEE3D485}">
      <dgm:prSet/>
      <dgm:spPr/>
      <dgm:t>
        <a:bodyPr/>
        <a:lstStyle/>
        <a:p>
          <a:endParaRPr lang="en-US"/>
        </a:p>
      </dgm:t>
    </dgm:pt>
    <dgm:pt modelId="{DAD83F55-0D10-497A-9FF6-BE4260D4200B}" type="sibTrans" cxnId="{103F5DB9-34B0-49C7-A5C9-8B34CEE3D485}">
      <dgm:prSet/>
      <dgm:spPr/>
      <dgm:t>
        <a:bodyPr/>
        <a:lstStyle/>
        <a:p>
          <a:endParaRPr lang="en-US"/>
        </a:p>
      </dgm:t>
    </dgm:pt>
    <dgm:pt modelId="{5F1C4329-0054-412B-BBB0-2D312C58B407}">
      <dgm:prSet/>
      <dgm:spPr/>
      <dgm:t>
        <a:bodyPr/>
        <a:lstStyle/>
        <a:p>
          <a:r>
            <a:rPr lang="en-US"/>
            <a:t>We strongly support the manufacturing industries in Tennessee since recyclables serve as a high- quality feedstock that fuels their manufacturing process.</a:t>
          </a:r>
        </a:p>
      </dgm:t>
    </dgm:pt>
    <dgm:pt modelId="{753F1C82-C43A-4D20-9147-E103AD2E22ED}" type="parTrans" cxnId="{552DCB8E-D10E-4EE5-B856-58090B685E05}">
      <dgm:prSet/>
      <dgm:spPr/>
      <dgm:t>
        <a:bodyPr/>
        <a:lstStyle/>
        <a:p>
          <a:endParaRPr lang="en-US"/>
        </a:p>
      </dgm:t>
    </dgm:pt>
    <dgm:pt modelId="{7C4FF8C2-6414-423C-9F4C-399A0D029A10}" type="sibTrans" cxnId="{552DCB8E-D10E-4EE5-B856-58090B685E05}">
      <dgm:prSet/>
      <dgm:spPr/>
      <dgm:t>
        <a:bodyPr/>
        <a:lstStyle/>
        <a:p>
          <a:endParaRPr lang="en-US"/>
        </a:p>
      </dgm:t>
    </dgm:pt>
    <dgm:pt modelId="{66193AE6-55B8-46DC-BDAB-18E74516463C}">
      <dgm:prSet/>
      <dgm:spPr/>
      <dgm:t>
        <a:bodyPr/>
        <a:lstStyle/>
        <a:p>
          <a:r>
            <a:rPr lang="en-US"/>
            <a:t>We want to be the group that people think of when recycling and Tennessee come to mind! </a:t>
          </a:r>
        </a:p>
      </dgm:t>
    </dgm:pt>
    <dgm:pt modelId="{2C1416F0-887B-4CD1-BA72-211250F024EE}" type="parTrans" cxnId="{0F2BE434-E749-4703-BA58-485CB57B6C1E}">
      <dgm:prSet/>
      <dgm:spPr/>
      <dgm:t>
        <a:bodyPr/>
        <a:lstStyle/>
        <a:p>
          <a:endParaRPr lang="en-US"/>
        </a:p>
      </dgm:t>
    </dgm:pt>
    <dgm:pt modelId="{0339798E-BB97-49E0-A448-C4D101C00982}" type="sibTrans" cxnId="{0F2BE434-E749-4703-BA58-485CB57B6C1E}">
      <dgm:prSet/>
      <dgm:spPr/>
      <dgm:t>
        <a:bodyPr/>
        <a:lstStyle/>
        <a:p>
          <a:endParaRPr lang="en-US"/>
        </a:p>
      </dgm:t>
    </dgm:pt>
    <dgm:pt modelId="{CE7AEF59-27E7-4C41-ACAC-7E811B1ED64E}" type="pres">
      <dgm:prSet presAssocID="{8312DC43-F0C5-4899-9496-8F1C3BE48706}" presName="linear" presStyleCnt="0">
        <dgm:presLayoutVars>
          <dgm:animLvl val="lvl"/>
          <dgm:resizeHandles val="exact"/>
        </dgm:presLayoutVars>
      </dgm:prSet>
      <dgm:spPr/>
    </dgm:pt>
    <dgm:pt modelId="{7CD11D11-4D9D-404A-B51B-495631B668D5}" type="pres">
      <dgm:prSet presAssocID="{020F38A6-A325-4E8F-BE09-AA842E61F4F7}" presName="parentText" presStyleLbl="node1" presStyleIdx="0" presStyleCnt="3">
        <dgm:presLayoutVars>
          <dgm:chMax val="0"/>
          <dgm:bulletEnabled val="1"/>
        </dgm:presLayoutVars>
      </dgm:prSet>
      <dgm:spPr/>
    </dgm:pt>
    <dgm:pt modelId="{8A7240C3-262A-44C6-8DB9-C1552A62AAAF}" type="pres">
      <dgm:prSet presAssocID="{DAD83F55-0D10-497A-9FF6-BE4260D4200B}" presName="spacer" presStyleCnt="0"/>
      <dgm:spPr/>
    </dgm:pt>
    <dgm:pt modelId="{22AECE35-54FD-47DD-A8F5-2CFECAE9F094}" type="pres">
      <dgm:prSet presAssocID="{5F1C4329-0054-412B-BBB0-2D312C58B407}" presName="parentText" presStyleLbl="node1" presStyleIdx="1" presStyleCnt="3">
        <dgm:presLayoutVars>
          <dgm:chMax val="0"/>
          <dgm:bulletEnabled val="1"/>
        </dgm:presLayoutVars>
      </dgm:prSet>
      <dgm:spPr/>
    </dgm:pt>
    <dgm:pt modelId="{474C9F9B-BCD6-4F2C-A0C1-2E4EF663256D}" type="pres">
      <dgm:prSet presAssocID="{7C4FF8C2-6414-423C-9F4C-399A0D029A10}" presName="spacer" presStyleCnt="0"/>
      <dgm:spPr/>
    </dgm:pt>
    <dgm:pt modelId="{BBEAAE82-D778-422E-9D64-E1C1694B1B0C}" type="pres">
      <dgm:prSet presAssocID="{66193AE6-55B8-46DC-BDAB-18E74516463C}" presName="parentText" presStyleLbl="node1" presStyleIdx="2" presStyleCnt="3">
        <dgm:presLayoutVars>
          <dgm:chMax val="0"/>
          <dgm:bulletEnabled val="1"/>
        </dgm:presLayoutVars>
      </dgm:prSet>
      <dgm:spPr/>
    </dgm:pt>
  </dgm:ptLst>
  <dgm:cxnLst>
    <dgm:cxn modelId="{15E2830B-13CA-4C88-8B0A-8B43F77C1EF9}" type="presOf" srcId="{66193AE6-55B8-46DC-BDAB-18E74516463C}" destId="{BBEAAE82-D778-422E-9D64-E1C1694B1B0C}" srcOrd="0" destOrd="0" presId="urn:microsoft.com/office/officeart/2005/8/layout/vList2"/>
    <dgm:cxn modelId="{8DA6611E-936B-4226-987E-D70A6C5963BF}" type="presOf" srcId="{020F38A6-A325-4E8F-BE09-AA842E61F4F7}" destId="{7CD11D11-4D9D-404A-B51B-495631B668D5}" srcOrd="0" destOrd="0" presId="urn:microsoft.com/office/officeart/2005/8/layout/vList2"/>
    <dgm:cxn modelId="{0F2BE434-E749-4703-BA58-485CB57B6C1E}" srcId="{8312DC43-F0C5-4899-9496-8F1C3BE48706}" destId="{66193AE6-55B8-46DC-BDAB-18E74516463C}" srcOrd="2" destOrd="0" parTransId="{2C1416F0-887B-4CD1-BA72-211250F024EE}" sibTransId="{0339798E-BB97-49E0-A448-C4D101C00982}"/>
    <dgm:cxn modelId="{26140B64-9AE4-4351-BE31-21C65FDF806C}" type="presOf" srcId="{5F1C4329-0054-412B-BBB0-2D312C58B407}" destId="{22AECE35-54FD-47DD-A8F5-2CFECAE9F094}" srcOrd="0" destOrd="0" presId="urn:microsoft.com/office/officeart/2005/8/layout/vList2"/>
    <dgm:cxn modelId="{552DCB8E-D10E-4EE5-B856-58090B685E05}" srcId="{8312DC43-F0C5-4899-9496-8F1C3BE48706}" destId="{5F1C4329-0054-412B-BBB0-2D312C58B407}" srcOrd="1" destOrd="0" parTransId="{753F1C82-C43A-4D20-9147-E103AD2E22ED}" sibTransId="{7C4FF8C2-6414-423C-9F4C-399A0D029A10}"/>
    <dgm:cxn modelId="{103F5DB9-34B0-49C7-A5C9-8B34CEE3D485}" srcId="{8312DC43-F0C5-4899-9496-8F1C3BE48706}" destId="{020F38A6-A325-4E8F-BE09-AA842E61F4F7}" srcOrd="0" destOrd="0" parTransId="{A05F1685-2763-4A14-9A51-2EFFA5A88E81}" sibTransId="{DAD83F55-0D10-497A-9FF6-BE4260D4200B}"/>
    <dgm:cxn modelId="{B673CBC1-1F6B-442A-9F45-9C3925BC3878}" type="presOf" srcId="{8312DC43-F0C5-4899-9496-8F1C3BE48706}" destId="{CE7AEF59-27E7-4C41-ACAC-7E811B1ED64E}" srcOrd="0" destOrd="0" presId="urn:microsoft.com/office/officeart/2005/8/layout/vList2"/>
    <dgm:cxn modelId="{39282219-5099-4981-A5D8-686B9EA354EB}" type="presParOf" srcId="{CE7AEF59-27E7-4C41-ACAC-7E811B1ED64E}" destId="{7CD11D11-4D9D-404A-B51B-495631B668D5}" srcOrd="0" destOrd="0" presId="urn:microsoft.com/office/officeart/2005/8/layout/vList2"/>
    <dgm:cxn modelId="{5406B355-BF20-43DD-B0A5-1C02230E9FE2}" type="presParOf" srcId="{CE7AEF59-27E7-4C41-ACAC-7E811B1ED64E}" destId="{8A7240C3-262A-44C6-8DB9-C1552A62AAAF}" srcOrd="1" destOrd="0" presId="urn:microsoft.com/office/officeart/2005/8/layout/vList2"/>
    <dgm:cxn modelId="{72DC1FB2-CFB3-48F6-9252-ED27034A829D}" type="presParOf" srcId="{CE7AEF59-27E7-4C41-ACAC-7E811B1ED64E}" destId="{22AECE35-54FD-47DD-A8F5-2CFECAE9F094}" srcOrd="2" destOrd="0" presId="urn:microsoft.com/office/officeart/2005/8/layout/vList2"/>
    <dgm:cxn modelId="{7A258290-B2F9-4D6A-A510-7E63CEA063DB}" type="presParOf" srcId="{CE7AEF59-27E7-4C41-ACAC-7E811B1ED64E}" destId="{474C9F9B-BCD6-4F2C-A0C1-2E4EF663256D}" srcOrd="3" destOrd="0" presId="urn:microsoft.com/office/officeart/2005/8/layout/vList2"/>
    <dgm:cxn modelId="{0F1881F8-E768-49A0-AA36-AA29B8A622F5}" type="presParOf" srcId="{CE7AEF59-27E7-4C41-ACAC-7E811B1ED64E}" destId="{BBEAAE82-D778-422E-9D64-E1C1694B1B0C}"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D11D11-4D9D-404A-B51B-495631B668D5}">
      <dsp:nvSpPr>
        <dsp:cNvPr id="0" name=""/>
        <dsp:cNvSpPr/>
      </dsp:nvSpPr>
      <dsp:spPr>
        <a:xfrm>
          <a:off x="0" y="275843"/>
          <a:ext cx="5357949" cy="8798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We partner with local, state, and federal governments as well as private business and industry stakeholders to provide resources, education, and outreach for our recycling message. </a:t>
          </a:r>
        </a:p>
      </dsp:txBody>
      <dsp:txXfrm>
        <a:off x="42950" y="318793"/>
        <a:ext cx="5272049" cy="793940"/>
      </dsp:txXfrm>
    </dsp:sp>
    <dsp:sp modelId="{22AECE35-54FD-47DD-A8F5-2CFECAE9F094}">
      <dsp:nvSpPr>
        <dsp:cNvPr id="0" name=""/>
        <dsp:cNvSpPr/>
      </dsp:nvSpPr>
      <dsp:spPr>
        <a:xfrm>
          <a:off x="0" y="1201764"/>
          <a:ext cx="5357949" cy="8798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We strongly support the manufacturing industries in Tennessee since recyclables serve as a high- quality feedstock that fuels their manufacturing process.</a:t>
          </a:r>
        </a:p>
      </dsp:txBody>
      <dsp:txXfrm>
        <a:off x="42950" y="1244714"/>
        <a:ext cx="5272049" cy="793940"/>
      </dsp:txXfrm>
    </dsp:sp>
    <dsp:sp modelId="{BBEAAE82-D778-422E-9D64-E1C1694B1B0C}">
      <dsp:nvSpPr>
        <dsp:cNvPr id="0" name=""/>
        <dsp:cNvSpPr/>
      </dsp:nvSpPr>
      <dsp:spPr>
        <a:xfrm>
          <a:off x="0" y="2127684"/>
          <a:ext cx="5357949" cy="8798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We want to be the group that people think of when recycling and Tennessee come to mind! </a:t>
          </a:r>
        </a:p>
      </dsp:txBody>
      <dsp:txXfrm>
        <a:off x="42950" y="2170634"/>
        <a:ext cx="5272049" cy="79394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0C043CB-2919-49CB-952D-B8182760C617}" type="datetimeFigureOut">
              <a:rPr lang="en-US" smtClean="0"/>
              <a:t>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D52A5A-1290-4FEE-9B0C-BAD99A05F9D5}" type="slidenum">
              <a:rPr lang="en-US" smtClean="0"/>
              <a:t>‹#›</a:t>
            </a:fld>
            <a:endParaRPr lang="en-US"/>
          </a:p>
        </p:txBody>
      </p:sp>
    </p:spTree>
    <p:extLst>
      <p:ext uri="{BB962C8B-B14F-4D97-AF65-F5344CB8AC3E}">
        <p14:creationId xmlns:p14="http://schemas.microsoft.com/office/powerpoint/2010/main" val="42259966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C043CB-2919-49CB-952D-B8182760C617}" type="datetimeFigureOut">
              <a:rPr lang="en-US" smtClean="0"/>
              <a:t>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D52A5A-1290-4FEE-9B0C-BAD99A05F9D5}" type="slidenum">
              <a:rPr lang="en-US" smtClean="0"/>
              <a:t>‹#›</a:t>
            </a:fld>
            <a:endParaRPr lang="en-US"/>
          </a:p>
        </p:txBody>
      </p:sp>
    </p:spTree>
    <p:extLst>
      <p:ext uri="{BB962C8B-B14F-4D97-AF65-F5344CB8AC3E}">
        <p14:creationId xmlns:p14="http://schemas.microsoft.com/office/powerpoint/2010/main" val="32549100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C043CB-2919-49CB-952D-B8182760C617}" type="datetimeFigureOut">
              <a:rPr lang="en-US" smtClean="0"/>
              <a:t>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D52A5A-1290-4FEE-9B0C-BAD99A05F9D5}" type="slidenum">
              <a:rPr lang="en-US" smtClean="0"/>
              <a:t>‹#›</a:t>
            </a:fld>
            <a:endParaRPr lang="en-US"/>
          </a:p>
        </p:txBody>
      </p:sp>
    </p:spTree>
    <p:extLst>
      <p:ext uri="{BB962C8B-B14F-4D97-AF65-F5344CB8AC3E}">
        <p14:creationId xmlns:p14="http://schemas.microsoft.com/office/powerpoint/2010/main" val="2706338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C043CB-2919-49CB-952D-B8182760C617}" type="datetimeFigureOut">
              <a:rPr lang="en-US" smtClean="0"/>
              <a:t>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D52A5A-1290-4FEE-9B0C-BAD99A05F9D5}" type="slidenum">
              <a:rPr lang="en-US" smtClean="0"/>
              <a:t>‹#›</a:t>
            </a:fld>
            <a:endParaRPr lang="en-US"/>
          </a:p>
        </p:txBody>
      </p:sp>
    </p:spTree>
    <p:extLst>
      <p:ext uri="{BB962C8B-B14F-4D97-AF65-F5344CB8AC3E}">
        <p14:creationId xmlns:p14="http://schemas.microsoft.com/office/powerpoint/2010/main" val="25801689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0C043CB-2919-49CB-952D-B8182760C617}" type="datetimeFigureOut">
              <a:rPr lang="en-US" smtClean="0"/>
              <a:t>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D52A5A-1290-4FEE-9B0C-BAD99A05F9D5}" type="slidenum">
              <a:rPr lang="en-US" smtClean="0"/>
              <a:t>‹#›</a:t>
            </a:fld>
            <a:endParaRPr lang="en-US"/>
          </a:p>
        </p:txBody>
      </p:sp>
    </p:spTree>
    <p:extLst>
      <p:ext uri="{BB962C8B-B14F-4D97-AF65-F5344CB8AC3E}">
        <p14:creationId xmlns:p14="http://schemas.microsoft.com/office/powerpoint/2010/main" val="23643695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0C043CB-2919-49CB-952D-B8182760C617}" type="datetimeFigureOut">
              <a:rPr lang="en-US" smtClean="0"/>
              <a:t>2/20/2025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D52A5A-1290-4FEE-9B0C-BAD99A05F9D5}" type="slidenum">
              <a:rPr lang="en-US" smtClean="0"/>
              <a:t>‹#›</a:t>
            </a:fld>
            <a:endParaRPr lang="en-US"/>
          </a:p>
        </p:txBody>
      </p:sp>
    </p:spTree>
    <p:extLst>
      <p:ext uri="{BB962C8B-B14F-4D97-AF65-F5344CB8AC3E}">
        <p14:creationId xmlns:p14="http://schemas.microsoft.com/office/powerpoint/2010/main" val="40515512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0C043CB-2919-49CB-952D-B8182760C617}" type="datetimeFigureOut">
              <a:rPr lang="en-US" smtClean="0"/>
              <a:t>2/20/2025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0D52A5A-1290-4FEE-9B0C-BAD99A05F9D5}" type="slidenum">
              <a:rPr lang="en-US" smtClean="0"/>
              <a:t>‹#›</a:t>
            </a:fld>
            <a:endParaRPr lang="en-US"/>
          </a:p>
        </p:txBody>
      </p:sp>
    </p:spTree>
    <p:extLst>
      <p:ext uri="{BB962C8B-B14F-4D97-AF65-F5344CB8AC3E}">
        <p14:creationId xmlns:p14="http://schemas.microsoft.com/office/powerpoint/2010/main" val="21873016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0C043CB-2919-49CB-952D-B8182760C617}" type="datetimeFigureOut">
              <a:rPr lang="en-US" smtClean="0"/>
              <a:t>2/20/2025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0D52A5A-1290-4FEE-9B0C-BAD99A05F9D5}" type="slidenum">
              <a:rPr lang="en-US" smtClean="0"/>
              <a:t>‹#›</a:t>
            </a:fld>
            <a:endParaRPr lang="en-US"/>
          </a:p>
        </p:txBody>
      </p:sp>
    </p:spTree>
    <p:extLst>
      <p:ext uri="{BB962C8B-B14F-4D97-AF65-F5344CB8AC3E}">
        <p14:creationId xmlns:p14="http://schemas.microsoft.com/office/powerpoint/2010/main" val="29298839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C043CB-2919-49CB-952D-B8182760C617}" type="datetimeFigureOut">
              <a:rPr lang="en-US" smtClean="0"/>
              <a:t>2/20/2025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0D52A5A-1290-4FEE-9B0C-BAD99A05F9D5}" type="slidenum">
              <a:rPr lang="en-US" smtClean="0"/>
              <a:t>‹#›</a:t>
            </a:fld>
            <a:endParaRPr lang="en-US"/>
          </a:p>
        </p:txBody>
      </p:sp>
    </p:spTree>
    <p:extLst>
      <p:ext uri="{BB962C8B-B14F-4D97-AF65-F5344CB8AC3E}">
        <p14:creationId xmlns:p14="http://schemas.microsoft.com/office/powerpoint/2010/main" val="28461138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0C043CB-2919-49CB-952D-B8182760C617}" type="datetimeFigureOut">
              <a:rPr lang="en-US" smtClean="0"/>
              <a:t>2/20/2025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D52A5A-1290-4FEE-9B0C-BAD99A05F9D5}" type="slidenum">
              <a:rPr lang="en-US" smtClean="0"/>
              <a:t>‹#›</a:t>
            </a:fld>
            <a:endParaRPr lang="en-US"/>
          </a:p>
        </p:txBody>
      </p:sp>
    </p:spTree>
    <p:extLst>
      <p:ext uri="{BB962C8B-B14F-4D97-AF65-F5344CB8AC3E}">
        <p14:creationId xmlns:p14="http://schemas.microsoft.com/office/powerpoint/2010/main" val="14079465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0C043CB-2919-49CB-952D-B8182760C617}" type="datetimeFigureOut">
              <a:rPr lang="en-US" smtClean="0"/>
              <a:t>2/20/2025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D52A5A-1290-4FEE-9B0C-BAD99A05F9D5}" type="slidenum">
              <a:rPr lang="en-US" smtClean="0"/>
              <a:t>‹#›</a:t>
            </a:fld>
            <a:endParaRPr lang="en-US"/>
          </a:p>
        </p:txBody>
      </p:sp>
    </p:spTree>
    <p:extLst>
      <p:ext uri="{BB962C8B-B14F-4D97-AF65-F5344CB8AC3E}">
        <p14:creationId xmlns:p14="http://schemas.microsoft.com/office/powerpoint/2010/main" val="32065582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C043CB-2919-49CB-952D-B8182760C617}" type="datetimeFigureOut">
              <a:rPr lang="en-US" smtClean="0"/>
              <a:t>2/20/2025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D52A5A-1290-4FEE-9B0C-BAD99A05F9D5}" type="slidenum">
              <a:rPr lang="en-US" smtClean="0"/>
              <a:t>‹#›</a:t>
            </a:fld>
            <a:endParaRPr lang="en-US"/>
          </a:p>
        </p:txBody>
      </p:sp>
    </p:spTree>
    <p:extLst>
      <p:ext uri="{BB962C8B-B14F-4D97-AF65-F5344CB8AC3E}">
        <p14:creationId xmlns:p14="http://schemas.microsoft.com/office/powerpoint/2010/main" val="39377215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g"/><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7.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4.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675EE-C8CC-EFC6-BBFF-0229FC38B508}"/>
              </a:ext>
            </a:extLst>
          </p:cNvPr>
          <p:cNvSpPr>
            <a:spLocks noGrp="1"/>
          </p:cNvSpPr>
          <p:nvPr>
            <p:ph type="title"/>
          </p:nvPr>
        </p:nvSpPr>
        <p:spPr>
          <a:xfrm>
            <a:off x="2643543" y="2514600"/>
            <a:ext cx="6043257" cy="1355750"/>
          </a:xfrm>
        </p:spPr>
        <p:txBody>
          <a:bodyPr vert="horz" lIns="91440" tIns="45720" rIns="91440" bIns="45720" rtlCol="0" anchor="b">
            <a:normAutofit/>
          </a:bodyPr>
          <a:lstStyle/>
          <a:p>
            <a:pPr algn="l">
              <a:lnSpc>
                <a:spcPct val="90000"/>
              </a:lnSpc>
            </a:pPr>
            <a:r>
              <a:rPr lang="en-US" sz="2900" b="1" kern="1200" dirty="0">
                <a:solidFill>
                  <a:schemeClr val="tx1"/>
                </a:solidFill>
                <a:latin typeface="+mj-lt"/>
                <a:ea typeface="+mj-ea"/>
                <a:cs typeface="+mj-cs"/>
              </a:rPr>
              <a:t>TRC Board of Directors I</a:t>
            </a:r>
            <a:r>
              <a:rPr lang="en-US" sz="2900" b="1" dirty="0"/>
              <a:t>nformation</a:t>
            </a:r>
            <a:br>
              <a:rPr lang="en-US" sz="2900" b="1" kern="1200" dirty="0">
                <a:solidFill>
                  <a:schemeClr val="tx1"/>
                </a:solidFill>
                <a:latin typeface="+mj-lt"/>
                <a:ea typeface="+mj-ea"/>
                <a:cs typeface="+mj-cs"/>
              </a:rPr>
            </a:br>
            <a:r>
              <a:rPr lang="en-US" sz="2900" b="1" kern="1200" dirty="0">
                <a:solidFill>
                  <a:schemeClr val="tx1"/>
                </a:solidFill>
                <a:latin typeface="+mj-lt"/>
                <a:ea typeface="+mj-ea"/>
                <a:cs typeface="+mj-cs"/>
              </a:rPr>
              <a:t>Become a leader. Make a Difference</a:t>
            </a:r>
            <a:r>
              <a:rPr lang="en-US" sz="2900" kern="1200" dirty="0">
                <a:solidFill>
                  <a:schemeClr val="tx1"/>
                </a:solidFill>
                <a:latin typeface="+mj-lt"/>
                <a:ea typeface="+mj-ea"/>
                <a:cs typeface="+mj-cs"/>
              </a:rPr>
              <a:t>.   </a:t>
            </a:r>
          </a:p>
        </p:txBody>
      </p:sp>
      <p:pic>
        <p:nvPicPr>
          <p:cNvPr id="6" name="Picture 5">
            <a:extLst>
              <a:ext uri="{FF2B5EF4-FFF2-40B4-BE49-F238E27FC236}">
                <a16:creationId xmlns:a16="http://schemas.microsoft.com/office/drawing/2014/main" id="{C5062AB8-E0CA-E886-F279-FE70965AAAA3}"/>
              </a:ext>
            </a:extLst>
          </p:cNvPr>
          <p:cNvPicPr>
            <a:picLocks noChangeAspect="1"/>
          </p:cNvPicPr>
          <p:nvPr/>
        </p:nvPicPr>
        <p:blipFill>
          <a:blip r:embed="rId2" cstate="print">
            <a:extLst>
              <a:ext uri="{28A0092B-C50C-407E-A947-70E740481C1C}">
                <a14:useLocalDpi xmlns:a14="http://schemas.microsoft.com/office/drawing/2010/main" val="0"/>
              </a:ext>
            </a:extLst>
          </a:blip>
          <a:srcRect t="27832" b="27832"/>
          <a:stretch/>
        </p:blipFill>
        <p:spPr>
          <a:xfrm>
            <a:off x="2667000" y="48065"/>
            <a:ext cx="6395410" cy="2126615"/>
          </a:xfrm>
          <a:custGeom>
            <a:avLst/>
            <a:gdLst/>
            <a:ahLst/>
            <a:cxnLst/>
            <a:rect l="l" t="t" r="r" b="b"/>
            <a:pathLst>
              <a:path w="8542682" h="2130473">
                <a:moveTo>
                  <a:pt x="986689" y="0"/>
                </a:moveTo>
                <a:lnTo>
                  <a:pt x="8542682" y="0"/>
                </a:lnTo>
                <a:lnTo>
                  <a:pt x="8542682" y="2130473"/>
                </a:lnTo>
                <a:lnTo>
                  <a:pt x="0" y="2130473"/>
                </a:lnTo>
                <a:close/>
              </a:path>
            </a:pathLst>
          </a:custGeom>
        </p:spPr>
      </p:pic>
      <p:pic>
        <p:nvPicPr>
          <p:cNvPr id="4" name="Picture 3">
            <a:extLst>
              <a:ext uri="{FF2B5EF4-FFF2-40B4-BE49-F238E27FC236}">
                <a16:creationId xmlns:a16="http://schemas.microsoft.com/office/drawing/2014/main" id="{398F315D-26FF-C719-CB40-9D2621A4F7C3}"/>
              </a:ext>
            </a:extLst>
          </p:cNvPr>
          <p:cNvPicPr>
            <a:picLocks noChangeAspect="1"/>
          </p:cNvPicPr>
          <p:nvPr/>
        </p:nvPicPr>
        <p:blipFill rotWithShape="1">
          <a:blip r:embed="rId3"/>
          <a:srcRect t="4786" r="-3" b="-3"/>
          <a:stretch/>
        </p:blipFill>
        <p:spPr>
          <a:xfrm>
            <a:off x="20" y="-6955"/>
            <a:ext cx="3356335" cy="2130473"/>
          </a:xfrm>
          <a:custGeom>
            <a:avLst/>
            <a:gdLst/>
            <a:ahLst/>
            <a:cxnLst/>
            <a:rect l="l" t="t" r="r" b="b"/>
            <a:pathLst>
              <a:path w="4475140" h="2130473">
                <a:moveTo>
                  <a:pt x="0" y="0"/>
                </a:moveTo>
                <a:lnTo>
                  <a:pt x="1074821" y="0"/>
                </a:lnTo>
                <a:lnTo>
                  <a:pt x="1074821" y="239"/>
                </a:lnTo>
                <a:lnTo>
                  <a:pt x="4475140" y="239"/>
                </a:lnTo>
                <a:lnTo>
                  <a:pt x="3488563" y="2130473"/>
                </a:lnTo>
                <a:lnTo>
                  <a:pt x="0" y="2130473"/>
                </a:lnTo>
                <a:close/>
              </a:path>
            </a:pathLst>
          </a:custGeom>
        </p:spPr>
      </p:pic>
      <p:pic>
        <p:nvPicPr>
          <p:cNvPr id="8" name="Picture 7">
            <a:extLst>
              <a:ext uri="{FF2B5EF4-FFF2-40B4-BE49-F238E27FC236}">
                <a16:creationId xmlns:a16="http://schemas.microsoft.com/office/drawing/2014/main" id="{35B17348-6005-24C5-9239-7C2884A1E0FE}"/>
              </a:ext>
            </a:extLst>
          </p:cNvPr>
          <p:cNvPicPr>
            <a:picLocks noChangeAspect="1"/>
          </p:cNvPicPr>
          <p:nvPr/>
        </p:nvPicPr>
        <p:blipFill rotWithShape="1">
          <a:blip r:embed="rId4"/>
          <a:srcRect t="7609" r="5" b="3358"/>
          <a:stretch/>
        </p:blipFill>
        <p:spPr>
          <a:xfrm>
            <a:off x="20" y="2279768"/>
            <a:ext cx="2613191" cy="2244420"/>
          </a:xfrm>
          <a:prstGeom prst="rect">
            <a:avLst/>
          </a:prstGeom>
        </p:spPr>
      </p:pic>
      <p:pic>
        <p:nvPicPr>
          <p:cNvPr id="7" name="Picture 6">
            <a:extLst>
              <a:ext uri="{FF2B5EF4-FFF2-40B4-BE49-F238E27FC236}">
                <a16:creationId xmlns:a16="http://schemas.microsoft.com/office/drawing/2014/main" id="{531C8E81-ADC1-4D32-3659-33301809DAC5}"/>
              </a:ext>
            </a:extLst>
          </p:cNvPr>
          <p:cNvPicPr>
            <a:picLocks noChangeAspect="1"/>
          </p:cNvPicPr>
          <p:nvPr/>
        </p:nvPicPr>
        <p:blipFill rotWithShape="1">
          <a:blip r:embed="rId5"/>
          <a:srcRect t="10545" r="-2" b="37267"/>
          <a:stretch/>
        </p:blipFill>
        <p:spPr>
          <a:xfrm>
            <a:off x="5787645" y="4683320"/>
            <a:ext cx="3356355" cy="2174680"/>
          </a:xfrm>
          <a:custGeom>
            <a:avLst/>
            <a:gdLst/>
            <a:ahLst/>
            <a:cxnLst/>
            <a:rect l="l" t="t" r="r" b="b"/>
            <a:pathLst>
              <a:path w="4475140" h="2174680">
                <a:moveTo>
                  <a:pt x="1006941" y="0"/>
                </a:moveTo>
                <a:lnTo>
                  <a:pt x="4475140" y="0"/>
                </a:lnTo>
                <a:lnTo>
                  <a:pt x="4475140" y="2174680"/>
                </a:lnTo>
                <a:lnTo>
                  <a:pt x="3400319" y="2174680"/>
                </a:lnTo>
                <a:lnTo>
                  <a:pt x="3400319" y="2174202"/>
                </a:lnTo>
                <a:lnTo>
                  <a:pt x="0" y="2174202"/>
                </a:lnTo>
                <a:close/>
              </a:path>
            </a:pathLst>
          </a:custGeom>
        </p:spPr>
      </p:pic>
      <p:pic>
        <p:nvPicPr>
          <p:cNvPr id="5" name="Content Placeholder 4" descr="A group of people sitting in a room&#10;&#10;Description automatically generated">
            <a:extLst>
              <a:ext uri="{FF2B5EF4-FFF2-40B4-BE49-F238E27FC236}">
                <a16:creationId xmlns:a16="http://schemas.microsoft.com/office/drawing/2014/main" id="{496FDD96-E4B4-28B2-5E0C-3FD65FE13EDA}"/>
              </a:ext>
            </a:extLst>
          </p:cNvPr>
          <p:cNvPicPr>
            <a:picLocks noGrp="1" noChangeAspect="1"/>
          </p:cNvPicPr>
          <p:nvPr>
            <p:ph idx="1"/>
          </p:nvPr>
        </p:nvPicPr>
        <p:blipFill rotWithShape="1">
          <a:blip r:embed="rId6"/>
          <a:srcRect t="40466" r="-2" b="8795"/>
          <a:stretch/>
        </p:blipFill>
        <p:spPr>
          <a:xfrm>
            <a:off x="20" y="4682839"/>
            <a:ext cx="6422512" cy="2175160"/>
          </a:xfrm>
          <a:custGeom>
            <a:avLst/>
            <a:gdLst/>
            <a:ahLst/>
            <a:cxnLst/>
            <a:rect l="l" t="t" r="r" b="b"/>
            <a:pathLst>
              <a:path w="8563376" h="2175160">
                <a:moveTo>
                  <a:pt x="0" y="0"/>
                </a:moveTo>
                <a:lnTo>
                  <a:pt x="8563376" y="0"/>
                </a:lnTo>
                <a:lnTo>
                  <a:pt x="7555992" y="2175160"/>
                </a:lnTo>
                <a:lnTo>
                  <a:pt x="0" y="2175160"/>
                </a:lnTo>
                <a:close/>
              </a:path>
            </a:pathLst>
          </a:custGeom>
        </p:spPr>
      </p:pic>
    </p:spTree>
    <p:extLst>
      <p:ext uri="{BB962C8B-B14F-4D97-AF65-F5344CB8AC3E}">
        <p14:creationId xmlns:p14="http://schemas.microsoft.com/office/powerpoint/2010/main" val="42728478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AD4B80-5A92-7C0D-10C5-C991173CBFCC}"/>
              </a:ext>
            </a:extLst>
          </p:cNvPr>
          <p:cNvSpPr>
            <a:spLocks noGrp="1"/>
          </p:cNvSpPr>
          <p:nvPr>
            <p:ph type="title"/>
          </p:nvPr>
        </p:nvSpPr>
        <p:spPr>
          <a:xfrm>
            <a:off x="429369" y="238539"/>
            <a:ext cx="8263890" cy="1434415"/>
          </a:xfrm>
        </p:spPr>
        <p:txBody>
          <a:bodyPr anchor="b">
            <a:normAutofit/>
          </a:bodyPr>
          <a:lstStyle/>
          <a:p>
            <a:pPr>
              <a:lnSpc>
                <a:spcPct val="90000"/>
              </a:lnSpc>
            </a:pPr>
            <a:r>
              <a:rPr lang="en-US" sz="4700"/>
              <a:t>Bob Fletcher Memorial Scholarship</a:t>
            </a:r>
          </a:p>
        </p:txBody>
      </p:sp>
      <p:sp>
        <p:nvSpPr>
          <p:cNvPr id="1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9369" y="1681544"/>
            <a:ext cx="8229600" cy="18288"/>
          </a:xfrm>
          <a:custGeom>
            <a:avLst/>
            <a:gdLst>
              <a:gd name="connsiteX0" fmla="*/ 0 w 8229600"/>
              <a:gd name="connsiteY0" fmla="*/ 0 h 18288"/>
              <a:gd name="connsiteX1" fmla="*/ 521208 w 8229600"/>
              <a:gd name="connsiteY1" fmla="*/ 0 h 18288"/>
              <a:gd name="connsiteX2" fmla="*/ 1371600 w 8229600"/>
              <a:gd name="connsiteY2" fmla="*/ 0 h 18288"/>
              <a:gd name="connsiteX3" fmla="*/ 2221992 w 8229600"/>
              <a:gd name="connsiteY3" fmla="*/ 0 h 18288"/>
              <a:gd name="connsiteX4" fmla="*/ 3072384 w 8229600"/>
              <a:gd name="connsiteY4" fmla="*/ 0 h 18288"/>
              <a:gd name="connsiteX5" fmla="*/ 3511296 w 8229600"/>
              <a:gd name="connsiteY5" fmla="*/ 0 h 18288"/>
              <a:gd name="connsiteX6" fmla="*/ 4114800 w 8229600"/>
              <a:gd name="connsiteY6" fmla="*/ 0 h 18288"/>
              <a:gd name="connsiteX7" fmla="*/ 4553712 w 8229600"/>
              <a:gd name="connsiteY7" fmla="*/ 0 h 18288"/>
              <a:gd name="connsiteX8" fmla="*/ 5239512 w 8229600"/>
              <a:gd name="connsiteY8" fmla="*/ 0 h 18288"/>
              <a:gd name="connsiteX9" fmla="*/ 5843016 w 8229600"/>
              <a:gd name="connsiteY9" fmla="*/ 0 h 18288"/>
              <a:gd name="connsiteX10" fmla="*/ 6611112 w 8229600"/>
              <a:gd name="connsiteY10" fmla="*/ 0 h 18288"/>
              <a:gd name="connsiteX11" fmla="*/ 7461504 w 8229600"/>
              <a:gd name="connsiteY11" fmla="*/ 0 h 18288"/>
              <a:gd name="connsiteX12" fmla="*/ 8229600 w 8229600"/>
              <a:gd name="connsiteY12" fmla="*/ 0 h 18288"/>
              <a:gd name="connsiteX13" fmla="*/ 8229600 w 8229600"/>
              <a:gd name="connsiteY13" fmla="*/ 18288 h 18288"/>
              <a:gd name="connsiteX14" fmla="*/ 7461504 w 8229600"/>
              <a:gd name="connsiteY14" fmla="*/ 18288 h 18288"/>
              <a:gd name="connsiteX15" fmla="*/ 6940296 w 8229600"/>
              <a:gd name="connsiteY15" fmla="*/ 18288 h 18288"/>
              <a:gd name="connsiteX16" fmla="*/ 6419088 w 8229600"/>
              <a:gd name="connsiteY16" fmla="*/ 18288 h 18288"/>
              <a:gd name="connsiteX17" fmla="*/ 5650992 w 8229600"/>
              <a:gd name="connsiteY17" fmla="*/ 18288 h 18288"/>
              <a:gd name="connsiteX18" fmla="*/ 5129784 w 8229600"/>
              <a:gd name="connsiteY18" fmla="*/ 18288 h 18288"/>
              <a:gd name="connsiteX19" fmla="*/ 4690872 w 8229600"/>
              <a:gd name="connsiteY19" fmla="*/ 18288 h 18288"/>
              <a:gd name="connsiteX20" fmla="*/ 4087368 w 8229600"/>
              <a:gd name="connsiteY20" fmla="*/ 18288 h 18288"/>
              <a:gd name="connsiteX21" fmla="*/ 3401568 w 8229600"/>
              <a:gd name="connsiteY21" fmla="*/ 18288 h 18288"/>
              <a:gd name="connsiteX22" fmla="*/ 2798064 w 8229600"/>
              <a:gd name="connsiteY22" fmla="*/ 18288 h 18288"/>
              <a:gd name="connsiteX23" fmla="*/ 2276856 w 8229600"/>
              <a:gd name="connsiteY23" fmla="*/ 18288 h 18288"/>
              <a:gd name="connsiteX24" fmla="*/ 1426464 w 8229600"/>
              <a:gd name="connsiteY24" fmla="*/ 18288 h 18288"/>
              <a:gd name="connsiteX25" fmla="*/ 740664 w 8229600"/>
              <a:gd name="connsiteY25" fmla="*/ 18288 h 18288"/>
              <a:gd name="connsiteX26" fmla="*/ 0 w 8229600"/>
              <a:gd name="connsiteY26" fmla="*/ 18288 h 18288"/>
              <a:gd name="connsiteX27" fmla="*/ 0 w 8229600"/>
              <a:gd name="connsiteY2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8288" fill="none" extrusionOk="0">
                <a:moveTo>
                  <a:pt x="0" y="0"/>
                </a:moveTo>
                <a:cubicBezTo>
                  <a:pt x="227594" y="-4267"/>
                  <a:pt x="329693" y="13251"/>
                  <a:pt x="521208" y="0"/>
                </a:cubicBezTo>
                <a:cubicBezTo>
                  <a:pt x="712723" y="-13251"/>
                  <a:pt x="1137373" y="-13618"/>
                  <a:pt x="1371600" y="0"/>
                </a:cubicBezTo>
                <a:cubicBezTo>
                  <a:pt x="1605827" y="13618"/>
                  <a:pt x="1975382" y="-27374"/>
                  <a:pt x="2221992" y="0"/>
                </a:cubicBezTo>
                <a:cubicBezTo>
                  <a:pt x="2468602" y="27374"/>
                  <a:pt x="2863316" y="-20517"/>
                  <a:pt x="3072384" y="0"/>
                </a:cubicBezTo>
                <a:cubicBezTo>
                  <a:pt x="3281452" y="20517"/>
                  <a:pt x="3331438" y="10793"/>
                  <a:pt x="3511296" y="0"/>
                </a:cubicBezTo>
                <a:cubicBezTo>
                  <a:pt x="3691154" y="-10793"/>
                  <a:pt x="3906405" y="-29737"/>
                  <a:pt x="4114800" y="0"/>
                </a:cubicBezTo>
                <a:cubicBezTo>
                  <a:pt x="4323195" y="29737"/>
                  <a:pt x="4428852" y="-2234"/>
                  <a:pt x="4553712" y="0"/>
                </a:cubicBezTo>
                <a:cubicBezTo>
                  <a:pt x="4678572" y="2234"/>
                  <a:pt x="5065629" y="29368"/>
                  <a:pt x="5239512" y="0"/>
                </a:cubicBezTo>
                <a:cubicBezTo>
                  <a:pt x="5413395" y="-29368"/>
                  <a:pt x="5703888" y="11839"/>
                  <a:pt x="5843016" y="0"/>
                </a:cubicBezTo>
                <a:cubicBezTo>
                  <a:pt x="5982144" y="-11839"/>
                  <a:pt x="6260765" y="24719"/>
                  <a:pt x="6611112" y="0"/>
                </a:cubicBezTo>
                <a:cubicBezTo>
                  <a:pt x="6961459" y="-24719"/>
                  <a:pt x="7228293" y="32959"/>
                  <a:pt x="7461504" y="0"/>
                </a:cubicBezTo>
                <a:cubicBezTo>
                  <a:pt x="7694715" y="-32959"/>
                  <a:pt x="7990029" y="-3422"/>
                  <a:pt x="8229600" y="0"/>
                </a:cubicBezTo>
                <a:cubicBezTo>
                  <a:pt x="8228940" y="5812"/>
                  <a:pt x="8229447" y="9773"/>
                  <a:pt x="8229600" y="18288"/>
                </a:cubicBezTo>
                <a:cubicBezTo>
                  <a:pt x="7940706" y="-9293"/>
                  <a:pt x="7792584" y="-16009"/>
                  <a:pt x="7461504" y="18288"/>
                </a:cubicBezTo>
                <a:cubicBezTo>
                  <a:pt x="7130424" y="52585"/>
                  <a:pt x="7080072" y="43845"/>
                  <a:pt x="6940296" y="18288"/>
                </a:cubicBezTo>
                <a:cubicBezTo>
                  <a:pt x="6800520" y="-7269"/>
                  <a:pt x="6672872" y="26671"/>
                  <a:pt x="6419088" y="18288"/>
                </a:cubicBezTo>
                <a:cubicBezTo>
                  <a:pt x="6165304" y="9905"/>
                  <a:pt x="5869721" y="4987"/>
                  <a:pt x="5650992" y="18288"/>
                </a:cubicBezTo>
                <a:cubicBezTo>
                  <a:pt x="5432263" y="31589"/>
                  <a:pt x="5308310" y="3023"/>
                  <a:pt x="5129784" y="18288"/>
                </a:cubicBezTo>
                <a:cubicBezTo>
                  <a:pt x="4951258" y="33553"/>
                  <a:pt x="4799696" y="15357"/>
                  <a:pt x="4690872" y="18288"/>
                </a:cubicBezTo>
                <a:cubicBezTo>
                  <a:pt x="4582048" y="21219"/>
                  <a:pt x="4311124" y="-7836"/>
                  <a:pt x="4087368" y="18288"/>
                </a:cubicBezTo>
                <a:cubicBezTo>
                  <a:pt x="3863612" y="44412"/>
                  <a:pt x="3730288" y="13374"/>
                  <a:pt x="3401568" y="18288"/>
                </a:cubicBezTo>
                <a:cubicBezTo>
                  <a:pt x="3072848" y="23202"/>
                  <a:pt x="3020684" y="32425"/>
                  <a:pt x="2798064" y="18288"/>
                </a:cubicBezTo>
                <a:cubicBezTo>
                  <a:pt x="2575444" y="4151"/>
                  <a:pt x="2440915" y="-7352"/>
                  <a:pt x="2276856" y="18288"/>
                </a:cubicBezTo>
                <a:cubicBezTo>
                  <a:pt x="2112797" y="43928"/>
                  <a:pt x="1726502" y="-9560"/>
                  <a:pt x="1426464" y="18288"/>
                </a:cubicBezTo>
                <a:cubicBezTo>
                  <a:pt x="1126426" y="46136"/>
                  <a:pt x="992925" y="21016"/>
                  <a:pt x="740664" y="18288"/>
                </a:cubicBezTo>
                <a:cubicBezTo>
                  <a:pt x="488403" y="15560"/>
                  <a:pt x="195650" y="-16061"/>
                  <a:pt x="0" y="18288"/>
                </a:cubicBezTo>
                <a:cubicBezTo>
                  <a:pt x="348" y="9455"/>
                  <a:pt x="654" y="3983"/>
                  <a:pt x="0" y="0"/>
                </a:cubicBezTo>
                <a:close/>
              </a:path>
              <a:path w="8229600" h="18288" stroke="0" extrusionOk="0">
                <a:moveTo>
                  <a:pt x="0" y="0"/>
                </a:moveTo>
                <a:cubicBezTo>
                  <a:pt x="259263" y="-9445"/>
                  <a:pt x="404731" y="4427"/>
                  <a:pt x="521208" y="0"/>
                </a:cubicBezTo>
                <a:cubicBezTo>
                  <a:pt x="637685" y="-4427"/>
                  <a:pt x="839187" y="564"/>
                  <a:pt x="960120" y="0"/>
                </a:cubicBezTo>
                <a:cubicBezTo>
                  <a:pt x="1081053" y="-564"/>
                  <a:pt x="1313469" y="-16481"/>
                  <a:pt x="1481328" y="0"/>
                </a:cubicBezTo>
                <a:cubicBezTo>
                  <a:pt x="1649187" y="16481"/>
                  <a:pt x="1885247" y="26161"/>
                  <a:pt x="2167128" y="0"/>
                </a:cubicBezTo>
                <a:cubicBezTo>
                  <a:pt x="2449009" y="-26161"/>
                  <a:pt x="2761875" y="-22202"/>
                  <a:pt x="2935224" y="0"/>
                </a:cubicBezTo>
                <a:cubicBezTo>
                  <a:pt x="3108573" y="22202"/>
                  <a:pt x="3540687" y="-2863"/>
                  <a:pt x="3785616" y="0"/>
                </a:cubicBezTo>
                <a:cubicBezTo>
                  <a:pt x="4030545" y="2863"/>
                  <a:pt x="4280774" y="-12442"/>
                  <a:pt x="4636008" y="0"/>
                </a:cubicBezTo>
                <a:cubicBezTo>
                  <a:pt x="4991242" y="12442"/>
                  <a:pt x="5025483" y="16914"/>
                  <a:pt x="5239512" y="0"/>
                </a:cubicBezTo>
                <a:cubicBezTo>
                  <a:pt x="5453541" y="-16914"/>
                  <a:pt x="5754008" y="16592"/>
                  <a:pt x="6007608" y="0"/>
                </a:cubicBezTo>
                <a:cubicBezTo>
                  <a:pt x="6261208" y="-16592"/>
                  <a:pt x="6407957" y="-11909"/>
                  <a:pt x="6693408" y="0"/>
                </a:cubicBezTo>
                <a:cubicBezTo>
                  <a:pt x="6978859" y="11909"/>
                  <a:pt x="7015437" y="-20890"/>
                  <a:pt x="7296912" y="0"/>
                </a:cubicBezTo>
                <a:cubicBezTo>
                  <a:pt x="7578387" y="20890"/>
                  <a:pt x="7859622" y="46406"/>
                  <a:pt x="8229600" y="0"/>
                </a:cubicBezTo>
                <a:cubicBezTo>
                  <a:pt x="8230508" y="6337"/>
                  <a:pt x="8228722" y="11778"/>
                  <a:pt x="8229600" y="18288"/>
                </a:cubicBezTo>
                <a:cubicBezTo>
                  <a:pt x="8075287" y="35054"/>
                  <a:pt x="7821366" y="21850"/>
                  <a:pt x="7626096" y="18288"/>
                </a:cubicBezTo>
                <a:cubicBezTo>
                  <a:pt x="7430826" y="14726"/>
                  <a:pt x="7320004" y="-9669"/>
                  <a:pt x="7022592" y="18288"/>
                </a:cubicBezTo>
                <a:cubicBezTo>
                  <a:pt x="6725180" y="46245"/>
                  <a:pt x="6348804" y="-14025"/>
                  <a:pt x="6172200" y="18288"/>
                </a:cubicBezTo>
                <a:cubicBezTo>
                  <a:pt x="5995596" y="50601"/>
                  <a:pt x="5788102" y="22890"/>
                  <a:pt x="5650992" y="18288"/>
                </a:cubicBezTo>
                <a:cubicBezTo>
                  <a:pt x="5513882" y="13686"/>
                  <a:pt x="5198399" y="29121"/>
                  <a:pt x="4882896" y="18288"/>
                </a:cubicBezTo>
                <a:cubicBezTo>
                  <a:pt x="4567393" y="7455"/>
                  <a:pt x="4557008" y="26965"/>
                  <a:pt x="4443984" y="18288"/>
                </a:cubicBezTo>
                <a:cubicBezTo>
                  <a:pt x="4330960" y="9611"/>
                  <a:pt x="4061674" y="28891"/>
                  <a:pt x="3758184" y="18288"/>
                </a:cubicBezTo>
                <a:cubicBezTo>
                  <a:pt x="3454694" y="7685"/>
                  <a:pt x="3380392" y="19119"/>
                  <a:pt x="3236976" y="18288"/>
                </a:cubicBezTo>
                <a:cubicBezTo>
                  <a:pt x="3093560" y="17457"/>
                  <a:pt x="2632116" y="37607"/>
                  <a:pt x="2386584" y="18288"/>
                </a:cubicBezTo>
                <a:cubicBezTo>
                  <a:pt x="2141052" y="-1031"/>
                  <a:pt x="2110884" y="28777"/>
                  <a:pt x="1947672" y="18288"/>
                </a:cubicBezTo>
                <a:cubicBezTo>
                  <a:pt x="1784460" y="7799"/>
                  <a:pt x="1535467" y="461"/>
                  <a:pt x="1261872" y="18288"/>
                </a:cubicBezTo>
                <a:cubicBezTo>
                  <a:pt x="988277" y="36115"/>
                  <a:pt x="1021096" y="10375"/>
                  <a:pt x="822960" y="18288"/>
                </a:cubicBezTo>
                <a:cubicBezTo>
                  <a:pt x="624824" y="26201"/>
                  <a:pt x="298309" y="1283"/>
                  <a:pt x="0" y="18288"/>
                </a:cubicBezTo>
                <a:cubicBezTo>
                  <a:pt x="-633" y="12278"/>
                  <a:pt x="-757" y="5867"/>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2B18BF8-CF3B-C5DC-25DB-26B355A4C06E}"/>
              </a:ext>
            </a:extLst>
          </p:cNvPr>
          <p:cNvSpPr>
            <a:spLocks noGrp="1"/>
          </p:cNvSpPr>
          <p:nvPr>
            <p:ph idx="1"/>
          </p:nvPr>
        </p:nvSpPr>
        <p:spPr>
          <a:xfrm>
            <a:off x="429369" y="2071316"/>
            <a:ext cx="5035164" cy="4119172"/>
          </a:xfrm>
        </p:spPr>
        <p:txBody>
          <a:bodyPr anchor="t">
            <a:normAutofit/>
          </a:bodyPr>
          <a:lstStyle/>
          <a:p>
            <a:pPr fontAlgn="base">
              <a:lnSpc>
                <a:spcPct val="90000"/>
              </a:lnSpc>
            </a:pPr>
            <a:r>
              <a:rPr lang="en-US" sz="1600" b="0" i="0">
                <a:effectLst/>
              </a:rPr>
              <a:t>The Tennessee Recycling Coalition is honored to announce the Bob Fletcher Memorial Scholarship which honors the late Mr. Bob Fletcher who worked for the Tennessee Department of Environment &amp; Conservation.  He was a passionate advocate helping counties, cities, and businesses with household hazardous waste, recycling, and other environmental issues.</a:t>
            </a:r>
          </a:p>
          <a:p>
            <a:pPr fontAlgn="base">
              <a:lnSpc>
                <a:spcPct val="90000"/>
              </a:lnSpc>
            </a:pPr>
            <a:br>
              <a:rPr lang="en-US" sz="1600" b="0" i="0">
                <a:effectLst/>
              </a:rPr>
            </a:br>
            <a:r>
              <a:rPr lang="en-US" sz="1600" b="0" i="0">
                <a:effectLst/>
              </a:rPr>
              <a:t>The Tennessee Recycling Coalition is proud to continue his legacy by providing an opportunity for the next generation of environmental leaders who are pursuing careers in the environmental field and will offer a $2,500 scholarship to one high school senior or first-year college student. The student must be a senior in high school attending college or a first-year college student.  </a:t>
            </a:r>
          </a:p>
          <a:p>
            <a:pPr>
              <a:lnSpc>
                <a:spcPct val="90000"/>
              </a:lnSpc>
            </a:pPr>
            <a:endParaRPr lang="en-US" sz="1600"/>
          </a:p>
        </p:txBody>
      </p:sp>
      <p:pic>
        <p:nvPicPr>
          <p:cNvPr id="5" name="Picture 4" descr="A person smiling for the camera&#10;&#10;Description automatically generated with medium confidence">
            <a:extLst>
              <a:ext uri="{FF2B5EF4-FFF2-40B4-BE49-F238E27FC236}">
                <a16:creationId xmlns:a16="http://schemas.microsoft.com/office/drawing/2014/main" id="{1167BE31-C9CB-E4EE-45D2-16CB39002702}"/>
              </a:ext>
            </a:extLst>
          </p:cNvPr>
          <p:cNvPicPr>
            <a:picLocks noChangeAspect="1"/>
          </p:cNvPicPr>
          <p:nvPr/>
        </p:nvPicPr>
        <p:blipFill rotWithShape="1">
          <a:blip r:embed="rId2">
            <a:extLst>
              <a:ext uri="{28A0092B-C50C-407E-A947-70E740481C1C}">
                <a14:useLocalDpi xmlns:a14="http://schemas.microsoft.com/office/drawing/2010/main" val="0"/>
              </a:ext>
            </a:extLst>
          </a:blip>
          <a:srcRect b="12340"/>
          <a:stretch/>
        </p:blipFill>
        <p:spPr>
          <a:xfrm>
            <a:off x="5756743" y="2093976"/>
            <a:ext cx="2955798" cy="4096512"/>
          </a:xfrm>
          <a:prstGeom prst="rect">
            <a:avLst/>
          </a:prstGeom>
        </p:spPr>
      </p:pic>
    </p:spTree>
    <p:extLst>
      <p:ext uri="{BB962C8B-B14F-4D97-AF65-F5344CB8AC3E}">
        <p14:creationId xmlns:p14="http://schemas.microsoft.com/office/powerpoint/2010/main" val="21891869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0D7B6173-1D58-48E2-83CF-37350F315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BE149CDF-5DAC-4860-A285-9492CF2090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Picture 31">
            <a:extLst>
              <a:ext uri="{FF2B5EF4-FFF2-40B4-BE49-F238E27FC236}">
                <a16:creationId xmlns:a16="http://schemas.microsoft.com/office/drawing/2014/main" id="{B0DAC8FB-A162-44E3-A606-C855A03A5B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1714" cy="6862380"/>
          </a:xfrm>
          <a:prstGeom prst="rect">
            <a:avLst/>
          </a:prstGeom>
        </p:spPr>
      </p:pic>
      <p:sp>
        <p:nvSpPr>
          <p:cNvPr id="34" name="Rectangle 33">
            <a:extLst>
              <a:ext uri="{FF2B5EF4-FFF2-40B4-BE49-F238E27FC236}">
                <a16:creationId xmlns:a16="http://schemas.microsoft.com/office/drawing/2014/main" id="{21BDEC81-16A7-4451-B893-C15000083B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26A515A1-4D80-430E-BE0A-71A290516A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906" y="729175"/>
            <a:ext cx="8324514" cy="5399650"/>
          </a:xfrm>
          <a:prstGeom prst="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4" name="Title 3">
            <a:extLst>
              <a:ext uri="{FF2B5EF4-FFF2-40B4-BE49-F238E27FC236}">
                <a16:creationId xmlns:a16="http://schemas.microsoft.com/office/drawing/2014/main" id="{8C2BE659-FFE8-5D7C-3063-740D10992BFA}"/>
              </a:ext>
            </a:extLst>
          </p:cNvPr>
          <p:cNvSpPr>
            <a:spLocks noGrp="1"/>
          </p:cNvSpPr>
          <p:nvPr>
            <p:ph type="title"/>
          </p:nvPr>
        </p:nvSpPr>
        <p:spPr>
          <a:xfrm>
            <a:off x="893974" y="905011"/>
            <a:ext cx="2722166" cy="1889135"/>
          </a:xfrm>
        </p:spPr>
        <p:txBody>
          <a:bodyPr vert="horz" lIns="91440" tIns="45720" rIns="91440" bIns="45720" rtlCol="0" anchor="b">
            <a:normAutofit/>
          </a:bodyPr>
          <a:lstStyle/>
          <a:p>
            <a:pPr algn="l">
              <a:lnSpc>
                <a:spcPct val="90000"/>
              </a:lnSpc>
            </a:pPr>
            <a:r>
              <a:rPr lang="en-US" sz="4200"/>
              <a:t>2024 New Board Members </a:t>
            </a:r>
          </a:p>
        </p:txBody>
      </p:sp>
      <p:sp>
        <p:nvSpPr>
          <p:cNvPr id="12" name="Content Placeholder 11">
            <a:extLst>
              <a:ext uri="{FF2B5EF4-FFF2-40B4-BE49-F238E27FC236}">
                <a16:creationId xmlns:a16="http://schemas.microsoft.com/office/drawing/2014/main" id="{84C9BD6D-9E3C-3560-181C-88032AFAF164}"/>
              </a:ext>
            </a:extLst>
          </p:cNvPr>
          <p:cNvSpPr>
            <a:spLocks noGrp="1"/>
          </p:cNvSpPr>
          <p:nvPr>
            <p:ph sz="half" idx="1"/>
          </p:nvPr>
        </p:nvSpPr>
        <p:spPr>
          <a:xfrm>
            <a:off x="893974" y="2965592"/>
            <a:ext cx="2722166" cy="2987397"/>
          </a:xfrm>
        </p:spPr>
        <p:txBody>
          <a:bodyPr vert="horz" lIns="91440" tIns="45720" rIns="91440" bIns="45720" rtlCol="0">
            <a:normAutofit/>
          </a:bodyPr>
          <a:lstStyle/>
          <a:p>
            <a:pPr indent="-228600">
              <a:lnSpc>
                <a:spcPct val="90000"/>
              </a:lnSpc>
            </a:pPr>
            <a:endParaRPr lang="en-US" sz="1600"/>
          </a:p>
          <a:p>
            <a:pPr indent="-228600">
              <a:lnSpc>
                <a:spcPct val="90000"/>
              </a:lnSpc>
            </a:pPr>
            <a:endParaRPr lang="en-US" sz="1600"/>
          </a:p>
          <a:p>
            <a:pPr indent="-228600">
              <a:lnSpc>
                <a:spcPct val="90000"/>
              </a:lnSpc>
            </a:pPr>
            <a:r>
              <a:rPr lang="en-US" sz="1600"/>
              <a:t>Tom Brandon- WM</a:t>
            </a:r>
          </a:p>
          <a:p>
            <a:pPr indent="-228600">
              <a:lnSpc>
                <a:spcPct val="90000"/>
              </a:lnSpc>
            </a:pPr>
            <a:r>
              <a:rPr lang="en-US" sz="1600"/>
              <a:t>Mark Torbett- Sullivan County Solid Waste</a:t>
            </a:r>
          </a:p>
          <a:p>
            <a:pPr indent="-228600">
              <a:lnSpc>
                <a:spcPct val="90000"/>
              </a:lnSpc>
            </a:pPr>
            <a:r>
              <a:rPr lang="en-US" sz="1600"/>
              <a:t>Monica Kizer- Keep TN Beautiful </a:t>
            </a:r>
          </a:p>
        </p:txBody>
      </p:sp>
      <p:pic>
        <p:nvPicPr>
          <p:cNvPr id="16" name="Content Placeholder 15" descr="A group of people posing for a photo">
            <a:extLst>
              <a:ext uri="{FF2B5EF4-FFF2-40B4-BE49-F238E27FC236}">
                <a16:creationId xmlns:a16="http://schemas.microsoft.com/office/drawing/2014/main" id="{B6BBAD75-E9F1-70CC-6BEF-6E400AFD9972}"/>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l="12659" r="23046"/>
          <a:stretch/>
        </p:blipFill>
        <p:spPr>
          <a:xfrm>
            <a:off x="4019363" y="895610"/>
            <a:ext cx="4580374" cy="5058020"/>
          </a:xfrm>
          <a:prstGeom prst="rect">
            <a:avLst/>
          </a:prstGeom>
        </p:spPr>
      </p:pic>
    </p:spTree>
    <p:extLst>
      <p:ext uri="{BB962C8B-B14F-4D97-AF65-F5344CB8AC3E}">
        <p14:creationId xmlns:p14="http://schemas.microsoft.com/office/powerpoint/2010/main" val="23919636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195918" y="4577975"/>
            <a:ext cx="5654511" cy="1899827"/>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EA86826-3548-C453-3DC3-34F5243F1268}"/>
              </a:ext>
            </a:extLst>
          </p:cNvPr>
          <p:cNvSpPr>
            <a:spLocks noGrp="1"/>
          </p:cNvSpPr>
          <p:nvPr>
            <p:ph type="title"/>
          </p:nvPr>
        </p:nvSpPr>
        <p:spPr>
          <a:xfrm>
            <a:off x="3452601" y="4741948"/>
            <a:ext cx="5122140" cy="862031"/>
          </a:xfrm>
        </p:spPr>
        <p:txBody>
          <a:bodyPr vert="horz" lIns="91440" tIns="45720" rIns="91440" bIns="45720" rtlCol="0" anchor="b">
            <a:normAutofit/>
          </a:bodyPr>
          <a:lstStyle/>
          <a:p>
            <a:pPr algn="l">
              <a:lnSpc>
                <a:spcPct val="90000"/>
              </a:lnSpc>
            </a:pPr>
            <a:r>
              <a:rPr lang="en-US" sz="3500" kern="1200">
                <a:solidFill>
                  <a:srgbClr val="FFFFFF"/>
                </a:solidFill>
                <a:latin typeface="+mj-lt"/>
                <a:ea typeface="+mj-ea"/>
                <a:cs typeface="+mj-cs"/>
              </a:rPr>
              <a:t>Thank you </a:t>
            </a:r>
          </a:p>
        </p:txBody>
      </p:sp>
      <p:sp>
        <p:nvSpPr>
          <p:cNvPr id="3" name="Content Placeholder 2">
            <a:extLst>
              <a:ext uri="{FF2B5EF4-FFF2-40B4-BE49-F238E27FC236}">
                <a16:creationId xmlns:a16="http://schemas.microsoft.com/office/drawing/2014/main" id="{50DCB97F-AEBF-7C4D-DCAE-4A047789D730}"/>
              </a:ext>
            </a:extLst>
          </p:cNvPr>
          <p:cNvSpPr>
            <a:spLocks noGrp="1"/>
          </p:cNvSpPr>
          <p:nvPr>
            <p:ph idx="1"/>
          </p:nvPr>
        </p:nvSpPr>
        <p:spPr>
          <a:xfrm>
            <a:off x="3452601" y="5839017"/>
            <a:ext cx="5122140" cy="403749"/>
          </a:xfrm>
        </p:spPr>
        <p:txBody>
          <a:bodyPr vert="horz" lIns="91440" tIns="45720" rIns="91440" bIns="45720" rtlCol="0">
            <a:normAutofit/>
          </a:bodyPr>
          <a:lstStyle/>
          <a:p>
            <a:pPr marL="0" indent="0">
              <a:lnSpc>
                <a:spcPct val="90000"/>
              </a:lnSpc>
              <a:spcBef>
                <a:spcPts val="1000"/>
              </a:spcBef>
              <a:buNone/>
            </a:pPr>
            <a:r>
              <a:rPr lang="en-US" sz="1600" kern="1200">
                <a:solidFill>
                  <a:srgbClr val="E7E6E6"/>
                </a:solidFill>
                <a:latin typeface="+mn-lt"/>
                <a:ea typeface="+mn-ea"/>
                <a:cs typeface="+mn-cs"/>
              </a:rPr>
              <a:t>We look forward to working with you !! </a:t>
            </a:r>
          </a:p>
        </p:txBody>
      </p:sp>
      <p:pic>
        <p:nvPicPr>
          <p:cNvPr id="7" name="Picture 6" descr="A group of people posing for a photo&#10;&#10;AI-generated content may be incorrect.">
            <a:extLst>
              <a:ext uri="{FF2B5EF4-FFF2-40B4-BE49-F238E27FC236}">
                <a16:creationId xmlns:a16="http://schemas.microsoft.com/office/drawing/2014/main" id="{CAEF9FE4-61D1-6AE7-BACD-9240103BCD63}"/>
              </a:ext>
            </a:extLst>
          </p:cNvPr>
          <p:cNvPicPr>
            <a:picLocks noChangeAspect="1"/>
          </p:cNvPicPr>
          <p:nvPr/>
        </p:nvPicPr>
        <p:blipFill>
          <a:blip r:embed="rId2" cstate="print">
            <a:extLst>
              <a:ext uri="{28A0092B-C50C-407E-A947-70E740481C1C}">
                <a14:useLocalDpi xmlns:a14="http://schemas.microsoft.com/office/drawing/2010/main" val="0"/>
              </a:ext>
            </a:extLst>
          </a:blip>
          <a:srcRect r="5789" b="-6"/>
          <a:stretch/>
        </p:blipFill>
        <p:spPr>
          <a:xfrm>
            <a:off x="238227" y="321734"/>
            <a:ext cx="2848177" cy="2010551"/>
          </a:xfrm>
          <a:prstGeom prst="rect">
            <a:avLst/>
          </a:prstGeom>
        </p:spPr>
      </p:pic>
      <p:pic>
        <p:nvPicPr>
          <p:cNvPr id="16" name="Picture 15" descr="A person and person posing for a picture&#10;&#10;AI-generated content may be incorrect.">
            <a:extLst>
              <a:ext uri="{FF2B5EF4-FFF2-40B4-BE49-F238E27FC236}">
                <a16:creationId xmlns:a16="http://schemas.microsoft.com/office/drawing/2014/main" id="{AED83D6C-2541-3B94-DA85-66BB9E5975C7}"/>
              </a:ext>
            </a:extLst>
          </p:cNvPr>
          <p:cNvPicPr>
            <a:picLocks noChangeAspect="1"/>
          </p:cNvPicPr>
          <p:nvPr/>
        </p:nvPicPr>
        <p:blipFill>
          <a:blip r:embed="rId3" cstate="print">
            <a:extLst>
              <a:ext uri="{28A0092B-C50C-407E-A947-70E740481C1C}">
                <a14:useLocalDpi xmlns:a14="http://schemas.microsoft.com/office/drawing/2010/main" val="0"/>
              </a:ext>
            </a:extLst>
          </a:blip>
          <a:srcRect r="-2" b="5655"/>
          <a:stretch/>
        </p:blipFill>
        <p:spPr>
          <a:xfrm>
            <a:off x="238225" y="2422097"/>
            <a:ext cx="2846070" cy="2013804"/>
          </a:xfrm>
          <a:prstGeom prst="rect">
            <a:avLst/>
          </a:prstGeom>
        </p:spPr>
      </p:pic>
      <p:pic>
        <p:nvPicPr>
          <p:cNvPr id="15" name="Picture 14">
            <a:extLst>
              <a:ext uri="{FF2B5EF4-FFF2-40B4-BE49-F238E27FC236}">
                <a16:creationId xmlns:a16="http://schemas.microsoft.com/office/drawing/2014/main" id="{6E7F19FB-074C-BB92-2A93-6D46E93FD3B7}"/>
              </a:ext>
            </a:extLst>
          </p:cNvPr>
          <p:cNvPicPr>
            <a:picLocks noChangeAspect="1"/>
          </p:cNvPicPr>
          <p:nvPr/>
        </p:nvPicPr>
        <p:blipFill>
          <a:blip r:embed="rId4" cstate="print">
            <a:extLst>
              <a:ext uri="{28A0092B-C50C-407E-A947-70E740481C1C}">
                <a14:useLocalDpi xmlns:a14="http://schemas.microsoft.com/office/drawing/2010/main" val="0"/>
              </a:ext>
            </a:extLst>
          </a:blip>
          <a:srcRect l="9273" r="28274" b="3"/>
          <a:stretch/>
        </p:blipFill>
        <p:spPr>
          <a:xfrm>
            <a:off x="3151911" y="321732"/>
            <a:ext cx="2845104" cy="4111323"/>
          </a:xfrm>
          <a:prstGeom prst="rect">
            <a:avLst/>
          </a:prstGeom>
        </p:spPr>
      </p:pic>
      <p:pic>
        <p:nvPicPr>
          <p:cNvPr id="13" name="Picture 12" descr="Two women standing next to a table&#10;&#10;Description automatically generated with medium confidence">
            <a:extLst>
              <a:ext uri="{FF2B5EF4-FFF2-40B4-BE49-F238E27FC236}">
                <a16:creationId xmlns:a16="http://schemas.microsoft.com/office/drawing/2014/main" id="{6D3F5593-EAB3-DD57-4B1B-971483CE3E9C}"/>
              </a:ext>
            </a:extLst>
          </p:cNvPr>
          <p:cNvPicPr>
            <a:picLocks noChangeAspect="1"/>
          </p:cNvPicPr>
          <p:nvPr/>
        </p:nvPicPr>
        <p:blipFill>
          <a:blip r:embed="rId5" cstate="print">
            <a:extLst>
              <a:ext uri="{28A0092B-C50C-407E-A947-70E740481C1C}">
                <a14:useLocalDpi xmlns:a14="http://schemas.microsoft.com/office/drawing/2010/main" val="0"/>
              </a:ext>
            </a:extLst>
          </a:blip>
          <a:srcRect r="-5" b="3653"/>
          <a:stretch/>
        </p:blipFill>
        <p:spPr>
          <a:xfrm>
            <a:off x="6064632" y="321733"/>
            <a:ext cx="2848488" cy="4111321"/>
          </a:xfrm>
          <a:prstGeom prst="rect">
            <a:avLst/>
          </a:prstGeom>
        </p:spPr>
      </p:pic>
      <p:pic>
        <p:nvPicPr>
          <p:cNvPr id="5" name="Picture 4" descr="A group of women holding a sign&#10;&#10;AI-generated content may be incorrect.">
            <a:extLst>
              <a:ext uri="{FF2B5EF4-FFF2-40B4-BE49-F238E27FC236}">
                <a16:creationId xmlns:a16="http://schemas.microsoft.com/office/drawing/2014/main" id="{3EB140E3-168F-B0F3-D322-A43F31A83ADD}"/>
              </a:ext>
            </a:extLst>
          </p:cNvPr>
          <p:cNvPicPr>
            <a:picLocks noChangeAspect="1"/>
          </p:cNvPicPr>
          <p:nvPr/>
        </p:nvPicPr>
        <p:blipFill>
          <a:blip r:embed="rId6" cstate="print">
            <a:extLst>
              <a:ext uri="{28A0092B-C50C-407E-A947-70E740481C1C}">
                <a14:useLocalDpi xmlns:a14="http://schemas.microsoft.com/office/drawing/2010/main" val="0"/>
              </a:ext>
            </a:extLst>
          </a:blip>
          <a:srcRect r="-2" b="5807"/>
          <a:stretch/>
        </p:blipFill>
        <p:spPr>
          <a:xfrm>
            <a:off x="238225" y="4525715"/>
            <a:ext cx="2846070" cy="2010551"/>
          </a:xfrm>
          <a:prstGeom prst="rect">
            <a:avLst/>
          </a:prstGeom>
        </p:spPr>
      </p:pic>
      <p:cxnSp>
        <p:nvCxnSpPr>
          <p:cNvPr id="44" name="Straight Connector 43">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39950" y="5694097"/>
            <a:ext cx="4114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4356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548" y="-66312"/>
            <a:ext cx="8458200" cy="1143000"/>
          </a:xfrm>
        </p:spPr>
        <p:txBody>
          <a:bodyPr>
            <a:normAutofit/>
          </a:bodyPr>
          <a:lstStyle/>
          <a:p>
            <a:r>
              <a:rPr lang="en-US" sz="3800" b="1" dirty="0"/>
              <a:t>Welcome to the TRC Board of Directors </a:t>
            </a:r>
          </a:p>
        </p:txBody>
      </p:sp>
      <p:sp>
        <p:nvSpPr>
          <p:cNvPr id="4" name="TextBox 3"/>
          <p:cNvSpPr txBox="1"/>
          <p:nvPr/>
        </p:nvSpPr>
        <p:spPr>
          <a:xfrm>
            <a:off x="139337" y="3021985"/>
            <a:ext cx="8717280" cy="923330"/>
          </a:xfrm>
          <a:prstGeom prst="rect">
            <a:avLst/>
          </a:prstGeom>
          <a:noFill/>
        </p:spPr>
        <p:txBody>
          <a:bodyPr wrap="square" rtlCol="0">
            <a:spAutoFit/>
          </a:bodyPr>
          <a:lstStyle/>
          <a:p>
            <a:endParaRPr lang="en-US" dirty="0"/>
          </a:p>
          <a:p>
            <a:pPr marL="285750" indent="-285750">
              <a:buFont typeface="Arial" panose="020B0604020202020204" pitchFamily="34" charset="0"/>
              <a:buChar char="•"/>
            </a:pPr>
            <a:r>
              <a:rPr lang="en-US" dirty="0"/>
              <a:t>Our mission is dedicated to promoting recycling and sustainable materials management practices in the State of Tennessee. We are a 501(c)3 non-profit organization. </a:t>
            </a:r>
          </a:p>
        </p:txBody>
      </p:sp>
      <p:sp>
        <p:nvSpPr>
          <p:cNvPr id="6" name="TextBox 5"/>
          <p:cNvSpPr txBox="1"/>
          <p:nvPr/>
        </p:nvSpPr>
        <p:spPr>
          <a:xfrm>
            <a:off x="3494314" y="963993"/>
            <a:ext cx="5434148" cy="1323439"/>
          </a:xfrm>
          <a:prstGeom prst="rect">
            <a:avLst/>
          </a:prstGeom>
          <a:noFill/>
        </p:spPr>
        <p:txBody>
          <a:bodyPr wrap="square" lIns="91440" tIns="45720" rIns="91440" bIns="45720" rtlCol="0" anchor="t">
            <a:spAutoFit/>
          </a:bodyPr>
          <a:lstStyle/>
          <a:p>
            <a:pPr algn="ctr"/>
            <a:r>
              <a:rPr lang="en-US" sz="1600" b="1" dirty="0"/>
              <a:t>Congratulations on being voted onto the board of an organization with over 35 years of service!</a:t>
            </a:r>
          </a:p>
          <a:p>
            <a:pPr algn="ctr"/>
            <a:endParaRPr lang="en-US" sz="1600" b="1" dirty="0"/>
          </a:p>
          <a:p>
            <a:pPr algn="ctr"/>
            <a:r>
              <a:rPr lang="en-US" sz="1600" b="1" dirty="0"/>
              <a:t>We look forward to working and serving together to raise recycling as the standard in Tennessee.</a:t>
            </a:r>
          </a:p>
        </p:txBody>
      </p:sp>
      <p:sp>
        <p:nvSpPr>
          <p:cNvPr id="8" name="TextBox 7"/>
          <p:cNvSpPr txBox="1"/>
          <p:nvPr/>
        </p:nvSpPr>
        <p:spPr>
          <a:xfrm>
            <a:off x="152399" y="2837319"/>
            <a:ext cx="8739051" cy="369332"/>
          </a:xfrm>
          <a:prstGeom prst="rect">
            <a:avLst/>
          </a:prstGeom>
          <a:solidFill>
            <a:srgbClr val="002060"/>
          </a:solidFill>
        </p:spPr>
        <p:txBody>
          <a:bodyPr wrap="square" rtlCol="0">
            <a:spAutoFit/>
          </a:bodyPr>
          <a:lstStyle/>
          <a:p>
            <a:r>
              <a:rPr lang="en-US" b="1" dirty="0">
                <a:solidFill>
                  <a:schemeClr val="bg1"/>
                </a:solidFill>
              </a:rPr>
              <a:t>TRC’s Mission: </a:t>
            </a:r>
          </a:p>
        </p:txBody>
      </p:sp>
      <p:sp>
        <p:nvSpPr>
          <p:cNvPr id="9" name="TextBox 8"/>
          <p:cNvSpPr txBox="1"/>
          <p:nvPr/>
        </p:nvSpPr>
        <p:spPr>
          <a:xfrm>
            <a:off x="174171" y="4391071"/>
            <a:ext cx="8717280" cy="369332"/>
          </a:xfrm>
          <a:prstGeom prst="rect">
            <a:avLst/>
          </a:prstGeom>
          <a:solidFill>
            <a:srgbClr val="002060"/>
          </a:solidFill>
        </p:spPr>
        <p:txBody>
          <a:bodyPr wrap="square" rtlCol="0">
            <a:spAutoFit/>
          </a:bodyPr>
          <a:lstStyle/>
          <a:p>
            <a:r>
              <a:rPr lang="en-US" b="1" dirty="0">
                <a:solidFill>
                  <a:schemeClr val="bg1"/>
                </a:solidFill>
              </a:rPr>
              <a:t>Who is involved with TRC?</a:t>
            </a:r>
          </a:p>
        </p:txBody>
      </p:sp>
      <p:sp>
        <p:nvSpPr>
          <p:cNvPr id="10" name="TextBox 9"/>
          <p:cNvSpPr txBox="1"/>
          <p:nvPr/>
        </p:nvSpPr>
        <p:spPr>
          <a:xfrm>
            <a:off x="161108" y="4797806"/>
            <a:ext cx="8717280" cy="646331"/>
          </a:xfrm>
          <a:prstGeom prst="rect">
            <a:avLst/>
          </a:prstGeom>
          <a:noFill/>
        </p:spPr>
        <p:txBody>
          <a:bodyPr wrap="square" rtlCol="0">
            <a:spAutoFit/>
          </a:bodyPr>
          <a:lstStyle/>
          <a:p>
            <a:pPr marL="285750" indent="-285750">
              <a:buFont typeface="Arial" panose="020B0604020202020204" pitchFamily="34" charset="0"/>
              <a:buChar char="•"/>
            </a:pPr>
            <a:r>
              <a:rPr lang="en-US" dirty="0"/>
              <a:t>We are a coalition of many industries, companies, and individuals networked together to raising recycling as the standard in Tennessee.</a:t>
            </a:r>
          </a:p>
        </p:txBody>
      </p:sp>
      <p:sp>
        <p:nvSpPr>
          <p:cNvPr id="11" name="AutoShape 2" descr="data:image/jpeg;base64,/9j/4AAQSkZJRgABAQAAAQABAAD/2wCEAAkGBxQSEhUUEhQWFRUXGBwaFhYXGBYdHRkfHCAcHxkcHyAdICogHCAlHBgaIjEhJSkrMC4uGCA2OD8tNygtLywBCgoKDg0OGxAQGzclICY3NTcuNzQ3NDQ3MjctMzE0Lzc3NCwvLjc0NDIrLDQ3NSw0LSw1LDcvNC0yLCwsLCwvLP/AABEIAKgBKwMBIgACEQEDEQH/xAAcAAEAAgMBAQEAAAAAAAAAAAAABQYDBAcBAgj/xABHEAACAQMDAgMGAwUEBwYHAAABAgMABBEFEiEGMRMiQQcUMlFhcVKBkSMzQmKhJHOCshU0RHKSscI1Q1PB0fAWJTZUk6LS/8QAGQEBAQEBAQEAAAAAAAAAAAAAAAIBAwQF/8QALBEAAgIBAgUCBgMBAQAAAAAAAAECEQMhMQQSQVFhE3EiMoGhscEUkfDhQv/aAAwDAQACEQMRAD8A7jSlKAUpSgFKUoBSlKAUpSgFKUoBSlKAUpSgFKiuqY5WtJ1gLLKY2EZT4gxHlxyPX1zxUJ0D1RLdrJFdIqXMDlJPDyUYrgE/ynPGD37jIzgDY1fraCC6FmQ3vDAFNykIdysUJfsAWXZ88n71TujvaLc/t5L+IiDY9wsgwBEmQqwqMftCTjBzk7q+dfuydYxLYsHddtvLs3u+0EZwH8MxZZTg8jucdxq6bqLXEd1+xmuVhkeBo12yMhUqUYAsGVSBIhMRwfRVAzQHU9A1uG8hE1uxaNiQrFWXOOCQGAJGcjP0qSrn/sruZEtpWmtktoNzPGybFXaOGBXczBgVJLEnNb3Q2rTXU11I9yskSyFUhWNNqLwYnWQHLhk5OcjOcduQLlSlKAUpSgFKUoBSlKAUpSgFKUoBSlKAUpSgFKUoBSlKAUpSgFKUoBSlKAUpSgFKpPtL1a9tYhLatGkaKxcsodpJMoIoguQfPluVyc47VcbVmKKXG1ioLL8jjkfkaAymq9c9WRHYLYG7yzq3gNG2zYNz5JYDOCMKOTnipu6kQKd7BQeMkgd/vVP0DUlsIlguEHhxKqJdwjfGyIMIZdgzC4Uclht54POABYtE6gt7uMPBIGGASOzLuzgMO6nyng88Vz60ih07VJLuUxe73W8rc8kJk7wuV8oDbmyx/wDDXtkZsN50FY3Mgu4WaJ3YSeLbuuHYZKvghl3cnzADua551Z0m1iqO4M7eLLJGoiRwqI4bMzBQz7lbLHyhdxx+KgL7rfVDXqGHR5C85IDTqmYolPDFpGG3OOQFycgelVSDS5iwTTfHgltkWIscL71GArSiQsCscoldwrYbkn05F7vo7ttPia0MTXAMcihP2cbruDMgBzhTGSOfv3rn2mSXklxdw2KRrcIwjmYTSEwCU5ZlLnbJsIdCcZyAQOaAu8vX9mY5EnNzbSqhLxNFKJVA4LKVUgjP8akjtUd7INJaKKWZlZEm2bFcjc2GkbefqfFA+pU44IrH7XtTREityNzkNJuQkyoFB5AAyEblXfPC7uCcV7pvs/d2mJuFS3nRFxAgVpUwGJYnhWLFhuVdxABJz2AmG1m7vfEOn+Gkcedk0mSJnC/u9hUFQr5VmzwRgZOcWe1vY5CypIjshxIqMCUPyIHIP0NaE+oWtjGkOQgVcRQoCzsF9ERcu35A/WtHpywdriW7eAW4dFjji8u8gMzs8m3IDMz8Lk4AOTliABZqUqmdddQXcE1vBZpGzSrKwMgJ3tGoYQrhlAZueSewPegLnSscDEqpYbSQCV+R9R+VZKAUpSgFKUoBSlKAUpSgFKUoBSlKAUpSgFKUoBSlKAUpSgFKVH6xcyon7ARNL/CsshRSP4jkKx4+3rQFJ1xLi91DEIQi0J8LxOY0cAbpmUEGR8sY41JABSRieBmai1q7EFvC8cY1CZWJXukSqcGZwCeACvlBOXYKDjLCpdPdWCwuLuK8gkWWaUyW8cWJjJvLsY1ZOMh2bBbbwfTGKsHRqT+83810B7wVh8gIxGm1nSJT2wCxBbgFgxoCK1W5srecRyIuoXYI8WW6ddqbsjAyDHEeOI1VcgHvg1gueodLMvktAighVu7fah5OAQ0PKrnHxEZ3AY71V+mrof6QjEq7hLLceZORuZUBk3IwUgKw8+GxnjnJrV1fo8wXkaRIcyOIWAwFkRjh/L/ECoJA9NrHhVXIHSeh7Zre8mUyBoLmJJrfChN5GRMWUYVZfMm7AXdnOMhqvrLkYPrXKtG1CGG0skkvIjc286vKN6EoGDJMjbCRkI7ZHqwz35q92/V1hJ8F5bE+o8aPI+4JyKA+dV6mtrRhE5cEKGKxxSuI05Cl/DUhF8pxnHwn5VUdCgs9Ovru6MwcX22WBIlklbwyN0j4jDHaXbhsY4FSGpX1nFeG7iu3lleMIbK3kWTxyMhCUXJBG7G44A9SOajbbTzYKy3MjWouYI1F3HjbbSIzs0O4jCJ+0wjHg4YcHGQL7Yw28jC6iCO0qKBMMEsndQD+HnOK2L+5WKJ5GYIqKzFm7KAMkn6DFRmgG3traOJbhHRF/eNIhLZySxIOOSSagurOprGeNIRe2pUzx+MPHiH7NG3OD5uQdoUj1DGgKvpkK21uj6o8jXFxhmghLq0jNuZfFdDvdiBjwwdijAC+p27m80oRo6adGSXKuv7NJkGM71UHe+eQNvOR+dV32h27zzyz28vjQSmKNJYWVggfxBKgbOA+Y4lwTlg+0fIZtP6fitNMuZGQKWVVVhnkqwdZN3BXGFIYlccHhmIAF70/UBbQrc285udPON4d9726+rq5JZ0XuyOSVGSDgbTg6zjublpEEAa2iVJopkJ8beMnxIWBxvT0jKjeMjPOK0vZRI7G7jkTybhkHGNxUeINv8OSxz6E5+VYukOqF063WG+YrbhpFtLjazKVjkdPBYjJDrsyv4lIxyDQF06P1Vrm2VpCplQlJCvwsRgh1/ldSrgegcVN1zj2Z3l2RIxs3WKadpPEkdY9qYVU2xnLNwgJztHbGa6MKA9pSlAKUpQClKUApSlAKUpQClKUAqM6h1pLOEyyAtyFRF5aR2OERR6licf19Kk6oPtF1iO2u7CSfJijW4mCDvJKqokSgerftWx9/pQEhN/pHwmnlnigwpfwIrczlQBnbu3gyNx/Co+nzqV6R1aS6tUmljMTMWG0hlyFYqHCt5lDABsHtn171zyex6glvElLW8QZWaIHc6W/YFT5f3hViNxB7MARmur2wYIviEM+BuKggE45IBJwM+mTQGWlaWqtOIybZY2k9FlZlU/moJH6Vy+PqTWtP3yX9vG1oJWdm8WLeqMWOxMuN+Cw2gjOFx68AddrEtwhYoGUsuNygjIz2yO4qmRe0yGRxHDaX0spUMEEG07T2Yl2ACn8R4rX6nsLm4Tx/c7e3kVSVuJLsxyxAfNooyMDuVLlaA6BXNvaOYbi8t7SZIEGwMJ5YzI2ZJBGI4V7FicFiwYKMEiofp7rzVQRF7tHqYH+0W29V/N2QRsftirNPrurcOdHjYKcge9xFwPp5cZx8jQE5oPSlpY5eKNFfbhpWC7sAc8gAKOOygCo3qDU0sb+GeTiC6j8GVvRGjy8Tt6BcPIrN6eX0BqJvParBCDHqFnd2pIwVeMMrZHIVgRuGKq+kahbyPvhv/Ci2NHG+oXMLtDG2AwhgzzkALulPAHY80BcuqrbTmIh93a4uGxJHHbZ8RTklZNwYLEMknLEAgAc4AqGS1u5GSzaCN5VhYtJPdu0yxM65WSSOAqniY24U5Ko2DgZrDee4wD/AOX6nwAN1tHLI6ScY8vgAvESfwAqPRRUpod21xutLJPcHAV7t5Sz3HmAwybuZCy4xK5yvYqDgUB9rfuJIle3VIbGT9qtiWlVWMZCBl2I2ED5Kor4JXOMVdYo7a6jSRVimjYZR9qOD9QcV96RpcdtEsUK7UX65JJ5ZmJ5ZickseSTULeJ7neRSR8Q3UnhzJ6LKVJjlUehbaUbHfKnuDkCftbGKLPhxome+xVXP6CszoCMEAg9wfWvqlARX/w3Z9/dbf8A/DF//NQ3V8sQj92t8+9ZjkjjgQFhscMN+CFSNthUlyoIJAzUr1ZqjW9vmIAzSOkUIIyN8jBVJHqFyWP0U1n0LRktY9q5ZmO6WVuXlc93c+pPy7AYAwABQFD1VXuVe8isbdo1WRJlFw26ZV3B4pY0gbcVYZHO4FeDyQdW58OV459Shn90Kq0fhOs9qvHxlowJQrDlt67Tk5PpVw1jSJoZWu7Apvbme3kO2OfH8e7B8OUAY34wQAD2yKO3UEDtmynOnRSElp5JP2DNuxJ4MTAxt5s5fMYJyfNzQFr1jUbTTrUz2ojaS4AW3Ktuad2+DzkksuTuJzjue5qdsNChS0js5FWVFjCsrgHfjG5iD3JY5J+Zrnl9pVrGm62vbW5LxtHMs1xCrurEHMMinbAQwBChdpIGeea80LrywtHZ728uZLjbsAlVH2LnOFNvuiO4gEtnJwue1AZOs+iLa0iDw7CmTi2mklQSYVmZElRlYMVVsCTeOMcV0vRbxZ7eGVFKrJGjqp7gMoIB+2cVS5OtxeLtg0m6uo8ggyxxpG3yIMhx+daGv9eapCMLpLQg8CWRmlRPqwhU4A+9AdMmnVBl2CjtliAP61krlPSVld3DC7uFs9RYMSkgum2xY7BIvCMaMPmcN9asuodei2YLdWV5EWO1CESRXJ7BWjc8n0BwT8qAuNK5Vf8AXWoXxlXRrUFEGx5JmjSRXOCSI2cEAA4BIxnPyxVz6M9/8CMX6xKyoq+Vy7sQACznAUE8kgE96AnLuUojsFLlVJCju2BnA+p7VT9C1C/vIBcRTQx5PNvLayjaRjcm8yBjg8bwuM549Kutcu6l07XDeo1vJbkFn8NwrqEiG07Js5Vg2QMcnIJGOaAvHTmu+8+JHIng3EJCzwk52k8qyn+JGHKt9+xBqarm/T2umfVow6CK5W3mhvYgcgGJomicH1QiRip/mI9K6RQClKUApXxI4AJJAA7k9hVel66sFz/aFOO5VXYfqqkVjkluXDFOfyRb9iyVW+uelhfwoFYJNDIssEhGQrr2DD1U9iPt8qltL1aG5XfBIsi+pU5x9x3H51vVqdkyi4umtSlJ121v5dStJ7Zl7yxo00DfVXQEjPfDAEZrKPaZprYEc5mY9o4o5Xc/4VXNcmur+e61ycX3vD2cNwySRxmXaiZZYcopztYhSSBzn6137T9OhhXbDFHGvyRFX/kKGECmo391+5gWzjPaW580n5QocDj8bj7VCdbLHpVpJevuursYSKW4O7a7cAqoASMAZJCBc4we9dEqG6s0k3VvsTaXVlkQP8DMhzsfg+VhlSQMgNn0oCP9m0QNhBOcmW4QSzyNy0jsOST8vQDsAABxUH7SNYgW+0+2vGC2jl5Jd3COyACJX9NgY5IPGdue1WzpWLwreOERSwiNdoSQodoHZQykhgBwD3IHPNVn2q9Ke9+7T+AbkW7N4turFWkjcANsII86lQwGRnBoC9wFdo2Y24G3bjGPTGOMVkqoezvpxbOJvBuJ5LeTDRRTqQYe+QAwDDvyCB2q30BgvLOOVCkqLIh7q6hgfyPFU++6SazUy6bjC5Y2cvnikHcqhbLQsfTadue4q71EarrMaCWNctMqgiLIRn35CBGfCkkggc9xQGh0T1ZaahFvtiquP3kJwHQ/UDuPkw4P9K90Hpfwbue8lnaeaYBFJVFEcanIQBe/pk+uK5N0/wBHxi/jW7g93F2Xjgt1kPjxLFHuEpdG43bCDkclye1d00uwS3hjhiGI40CIM5wFGBye/bvQGp1RqxtLWWcJvKAHBJA5IGWIBwozuJxwAapya8dUksYUEZdJRcXZhkEscQi3eGviL5SzsVOO+Aa6KygjB5HqKxW1qkY2xoqDvhVCj9BQGalKUBWfaBFJ7uk0KGR7aeOfYoyXVDiQAep2MxH2rV07rlZ72OCFEkglUmO4jmjYkhdzbox5kUHyktjzED1q4VqWulwxuzxwxo7/ABsqKGb7kDJ5oDJe2yyxvG+drqytjg4YEH+hqE6O0B7K2FtLKs8aZEX7MKQnJAbkhjz34qxVz/2o6FB4Mt5I8qtsSLaJXWJizbEaRV7hTJn5cc0Br3N7De3UlppsFoWjGbi8eGN0jJ4CouP2j8HuQowe/arHovQ9pbv4pj8ac955gGb/AAjG1B9EAFUz2SaNJp0ksM9vLGxyvvG6PwJgpZo2GSG37WIwM+Uc4INdRsrtJkWSNg6MMqw7MPQj5j60BnryvajOo9Ma6t3hWaSDeMGSPG4D1AJ7ZHGfrQFMvtatoddtorVl8W4EiXiRkY8q7oWfHHiAgjPfaefSr9fWaTRtHKodHGGU9iP/AH61y/ozoKKPUY7iCGSO3tkZRLNuElzKwKl9rdkVScHauT2yK6lcylVJCs5+S7c//sQP60Byn2bXyap7xBdI3vFo+I7lWKzbCzBQZFwxK7MHPDcZzzVzK6ja52lL+IdgxWKcD/eA8KQ/cJ+de9H6B4DyzNH4RkAVY8qzKoZ3ZpGXgyPJIzHGQBtA7VaKApr+0mzjO26E9o/4biGRf0ZQVb8ia8PtEhlGLGG4vXPbwonVM/zSOAqj681b5olcEMoYHuCAR+hr89+1cNZ3njaaJ7ZIyolK744fGJJAjU4VsqCWCgqfzNAdY6N6aljuLi/vNnvdzgFI+VhRcBUB7s3A3N2yBj63CtewkZokLjDFFLD5EgZ/rWxQClKUBzr2g3zXF5baarFUkIaYj1Xny/bCsf0q+W1lHGgREVUAwFAGMfaucasNvUcBbsyjH/A6/wDMV08GuOPWUm+59DjFyYsMI7ct/Vv/AIV/pvpiOyedo2OJmDbcABMZ4H0839Kjk6tmuZZI9PgWVIjteaRyibvkuASfv/6ipzqqdks7l1+JYXI++01XvZFGBpyEdzJJn8mwP6AUeklCOgj8eKfEZfidpK/bx4RodO3CWmpTe9wGG5vCCJQ++N8DAReBt5+eckj6VYesddns4/GjhSWJcbyZCrAkgDA2nI5HrVb9tPlhtpBw6THafX4Sf+ag1Ne0lidKnPqVjP570rHJpSV7HWGHHJ4cnLpN01r0daa3s+5v9K9Ri+t/FQBZBlXjJ+Fh6Zx2PBziovTupr2S7e2NrErRbTK3jMQFbHK+TzHB4HHb0quXO/SbuK7UH3W5VRMB/CxGT/XLD7sKseguG1a9YEFWhhII7EEcEVim3Sb16lZOHxwU5xjcWrjvo7Sa36X+CR6l6pW1eOFI2nuJf3cSkD82J+Ef+h+VaOpa3qMETTSWtuUQbnCTOWA9e6AcCoTS28TqK4387IyE+mFj7f8AE361ceotegtVHvAfYwIJEbuuO2GIBAznse9UpOSbujnLFHFLHBQ5m0m99b6KvB7a6s9xaJcW0YLOoZUkfaO/OWAPp9KrehdZ3l20qxWcWYW2uGnIOeRx5CDypqydMavb3Ef9lVliTgfs2RfX4cgA4x6dq5z0brRtJdQk8CSZPFJdo9vkAaTkgnP6fKpnLWOpfD4FKOVen8Sqk76vbddC7aB1d41w1pPC0FwoztLBlYd+GGPQ5qT6h0OO6Rd7PG0bB45YyAyFeQeQQRkA7WBHA+VVbpjTpLu/OpN4ax7NsSI4cnjbliOAcE8fX6VM+0LU/As3CkLJMRChJxgvwTn6Lk/lVxm+Vtnnz4IPPHHj3dX4fX+irezi4gnvp5X8SW5VMRXErKWaLJHCoiqvpzgnDd6uXV+tvaRRvFEJXklWNULY5bOOcH1H9aoGsyQWF5Y3FvLG0aosMoR1PCjaWOD+E5/wCuqT2yS7S6htrB0yM4YdmH15P61kJSkmr1OnFYsWLJDJGPwPp7aNFL1jrC9tXhSW0hDTttQCdjzkDnyccsK3YepLsXSW09rGjSI7RsJSysVGcZ28c4zxxmoj2n/61pv9+P8APHV+ls0Z0dlUumdjEcruGGx8sisjzOTV7G5XhjhhLkVyUu+60XUpNp1leSXbWYtIhKgJbMzbQBg5zs5HmHp61M9Za9PZReNHCksS43kyFWBJwMDacjkc5qu6V/8AUVz/AHP/AExVOe1H/sy4+yf51rE5cknfcvJjxLiMUVBVJRvf/wBb9Tci1C9Nt4vu8XinBEfjHGzGfi2cNnjHb61F9FdW3F+xb3eNIlO128QlgcZAA28+meR3q0W37hf7sf5ao3sU/wBWn/vz/kSqbanFWcoRxvh8s3FWmq30u/J0QVUvaXqkcNmySxCYTHw/CJK5GCWOQMjAGc+hxVtzVB1GeC51KRJ5I1ht4DHh2AzJMPMRk84Tj71WSTS03OHB44zyXNXFav8A3uedOdKpPa2n9qme1TDx25EQHYjY7ogZwNzA8jPrUieobtrqe3trWN0gKqXaUoPMoIGNp+fYVEeyTUMLPZswYwuShByCpODj5jcM/wCOr9DaIjOyqAzkFyByxAABPz4AH5VkW5xTT9zpnhHhs04ON9r86p9OhSdI6yvLkziG0iJgba4MxGTyPL5OfhNbUHVlzJY+9x26EoZPFjaQgqEOODt5PB4OKjfZX+/1H+//AOqSrVr9mkVldCNQoMcrEKMZZgSx+5PNRDmcea+56OJWGGf0lBbx79Vr18mj0V1FcXy+K0CRw8hWEhZiQQO23t35z6V5qfVb+8m0s4fHmUZkLNtjjH1ODk9uPrWr7Jf+zY/9+T/Mai/ZEd730jcu0oyfXu5/5k0U5NRV7jJgxxyZp8ukNEterrUlrrq2e0dBqFuscUhwJonLqp+TAgEfPNTnUF9NFCZbeNJdoLMGcr5QCcqcHJ+nFRHtThDabNn+EoR996j/AM6+9AmL6QjNyfdjz88KQP6CqtpuN9LOTxwlihmUa+KmtafXv+z56H6yXUFcFBHKnJTOcqezAkD7fp86gutpJruVNPms433t4kLicrjZnDZ2HBx3GD8XrVfis5ba1stTtxkomydfxKGKgn6EeU/Lyn0q3HUEudS06aI5R4JiPp8wfqDwa5qcmkm9dP6Z6svC4oZJThG4VLvpKN6f7oTGu9RtA8NvFF4tzMOE3YVQPiZmx2GD6c4qO1Hqe8tHh95tojHK4j3wysdpPbO5R9f0NY+ttAumuIr2xIM0S7TGceYc9s8H4iCDjv3rUt+vpIpEj1GzaDcQBJyVz88Edh9CauUmm03XbsccWCEscZY4qWj5ldSvwr/TJ/rnqRrCBZUjEmXCkFioGQTngHPbH51NafOXijdhhmRWIHYEgEiqt7WIN+nPjnDxn9WA/wCqrdbR7UUfJQP0FdE3ztdDyTjj/jQdfFbv6VX5Kt1101JcGK4tiFubc5TPZxnO0n05H9SPWvqPrIquJrK8SQDzKkLOuf5WXgirbivMUcNbToxcQnBQyRtLbo149iodK+93DXTXqMkMuBDE+3KqQQ3A5GQR39ajOnPG0kyW80Ms1uWLQzQoXIz3VlHI7D8810OsN1cJGjPIwRFBZmY4Cgckk+gArPT211L/AJd8ycVyutF42rz+ShanZy6tcQ5hkhtIG3kyrtaVvkFPIGBjJ+Z+lSntI8SS0kt4oZZHkC4KLlRhgTk+nA7V5Y63fXo8Wzhihtz+7luvELzD0dY0I2oe4LHJ+VZOlOq/ebie0cxPLAAWkgLGM5JUqQ3KOrAgrk+hz3Aeno/Jn8tqcGlpDZff8m1Bare2XgzwyRgoqMsi4IYAeZfsex+lV32c6Jc21zcLcKdqxpHHJjyuqsxGPyP5dq6HivaPGm0+xkeLlHHPGlpL7exROpNFngvk1C1TxeNs8IxuYdsrnucY4/lFedTa6bu0lghtbsySLgBoHUDkdy3HFXvFMUePenuVHi/kc4247P22v/IrXS0T2enQrLG5dF80aAM3JPyOPX51WPZ/FPBPc+PaTqly+VJTIGWfhueBhxz966YRTFPT1WuwXFusicfn3/u9Pqc20ewn0u/lWOCWWzl8w8Mbth9OPmOVP02/Kt3V3e41CDxLWc20Ifkx5DyN5ckfhA9avmKYrFipVehT41ylzuPxVV/Sr96KX19oUT2jxxW2ZW5j8GJcggj4iBwCMipDoW7na2SO5ikjkiUKS44cDhSD6nAGan7pGKMEYKxB2sV3AH0JGRkfTIrnGsW1vFdiK7lumuJwqW9wzSxRCQDsrRttUsxHAXA4HPOaUKlzI5PiXLD6TV63Zk9oCTz3VqYbWd1t5NzsF4bzKfLzzwp5roFlceIgba6Z/hcYYfcelV/2a6pPc2KPdYMyvJGzr2fw2K7vlzjuPUHtVoxRQpt9zMvEepjhCq5f2c81ywuLTU/f4oXnikTbIsYy68AHA9fhU/rX3r99LqaC0gtriNHZTLLOhjVVByQM8seOwroNMVPp7q9GdlxvyycblFUn7baeCP1G58GHyxySYG0LGuT24/LjvVA9nktxYQyxy2VyS8m8bEBGNqj1I9RXTsVqavK6QSvEu6RY2KL82AJUfrVShbTvY54uJ5McsbjfNV/QqVpr8/vFxLLbzovhotvbnG5zlizbc45OAT8sV9dCaWGhc3dsfeGkaSUyxDkuTgKTnIAA4qk9OPazLZ28lv77fTql3LcqI98Y3hsM8rHt8JVcDBwACa7BpWn+BH4YklkAJwZX3sB6LuPJA+ZyfmTWLHrbZsuK+FxjGrrbwc9v7WW31Vbm0tJjFt2TBY9oPoxUevAU/XFdDuLzZH4myRuAdirl+fTHzGea28UxWxhy35Jz8R6vLzL5VXuc39nUc8Fxc+NbTILiTcjFeF5ckMc8cMOatnV9wwtZESKSVpEZFEa5wSMc/Ic1OYrVvtRhh2+NKke4hV3sq7iewGTyfoKRhUeU3LxXqZvVce32Kn7MFlhthbzQSxurO25l8pBORznvz2+laltYTaXeTSpE81pcHcwiG54myT8PcjLHt6H6c9BApis9PRLsU+MbyTk1pPdff8nPupZ5tUVbW3hmiiLAzTTRlAAOQFVsFjnB/wDeRY9VUW1n4MUUkn7MxIsa5PwkDPyH1qexTFaobvqTLibUYpVGLuvPkqHQUTe5LbXEEiFFKuJF8rBi3Y+vB7VA6B0xPaaoihWa1TxGifuFEijyk/PKgfXv61KX813cahLbs11aW6KphnhSHw5Mgbt8kit5tzbVRQOxzWea9udNdDczG5s2YIZ3VVlgZiApfaArxkkDcACuRnNT6SpeC1x008jS0ndr36r+z617Ubu3vkkEcstkY9rrEoYq+T5sDzfh/LNaHVjvqkaW1vBMoLq0k00bRrGB3xvwWJ+QFX+va1wu1ejJx8UoOMlFc0dn+2u5Vutbq6t7ZPco/EYMFby7yFAODt9eQKmtJkkaGNp1CSlAZFHo2OR+tb2K9qlHW7OMsl41DlV3v1YpSlUchVO9oy+L7nascR3Fyom/mjjVpGU/QlAD9KuNUf2vdPzXdiTbFvHhJkQL3YFWSRR9Sjt98Y9aAqvVftQkMiRWVvMbZn8MXKDb4zZwEhYqUALDG7k4zgDg10Hou6eaEzTWXuUrsdyHbufHZiQAeST8Qz+tYOjdQsryziSAIyRKgMDAbomjxgMp5DKygg/MZFWigPDXOevPaU1i0SrbTZ8QeIJIyqtHhs7HBK7t2351fdR1GK3QyTyJEg7s7BR+pqvjqWS64sLdpFP+0ThoofuoI8ST/CuD8xQGv0n7SbK+D4fwGQjyTlUJBA8w5wRnK8H0+oqXuurrGP47u3BPYCVCT9gCSa551lpkJu7aG7kW81Cc7YVdQlvbqe7mNPMwyDhWY7iO4q/dK9HWmnpiCJd5+KUhd7n1JIHA5+FcAegoCka3rbWrNNpjX8pZstbSWt1JA+TzsaRQ0XfOVJX6Vuaf7ZbQDbfRT2cwA3I8bsPywN2PuoqW1y7mvL46fBM0EcUQlupIyBId5wkSH+DIyxbv2xUvY9IWUBDi3jZwP3sg8STj13vlv60Bt6Z1Da3ChoLiKQH8Lrn8x3B+hFbzXCDuyj7kVQNNtNM1l2d9PxlBIszIq+KrM6Bt0ZznMZ4bnBFRfV3ss0aCBpZGktFH8auzcnsArbixP4V5oC+aj1fYwD9pdQg/hDqzH6BVyxP0ArlfUWkalrV0zwwtBZh0aM3JZCxjDLuVeWXduPZfRT3FbXQtqEEcVre+GWDe7SmKN4Ljby6lWVZopV9Yy+ccjIzi+J1DcWxA1CDCcD3q23PFn+dMeJF9/Mo+dAZeiIbuKNoLqCCFYtqwe7sxRkx/N5gQR3OM5/OrLVN6W6kln1G9ti6TQwhGSVFwFLd4ickOQPUfhP5WnUZmSKR413uqMyIP4mAJC/mePzoDZpXO+meqrvdbvdkNDcymAZt2geKUAso2s7b42wyhuDkCp3qvWZ0lhtrTb40qySM7IXEccQG4hAy73LMqquR35oCz1Ha/7x7vJ7ns8fA8MyZ2A5GScfIZP5VF9A6tcXNuXuUdWEjKjPEYmkUAEMYyzbDkle5ztz61j9peqXFrp80toD4i7fMF3FFJAZwvqVHPPHqe1Ac+1v2Xagspu7ae3eYsrPEsZiVyjiT1Yg5dQT8INX2263CqPfLW7tpAPMPAllT67XhVgR9Tisdt1Q9wqR6di6bYu66lIWJeO52gF3+aIAAeCVqG6rtnjMaTXEl1dSBmWMs0VtCijMszxxEEog9HZiSQB3NATsftK0s/7bGPo29T+jAGsc3tO00EKlwZnPZIY5ZGP0G1cfqarns70TTW2/2CXfIC8c91Au2XHJMYBKx8chcA455wTV91eKSGAmyiiEmVAyFCqpYB3IBXIVSW25GduKA5z1B1/q2dsWnm0RidtxOkrhV9CwRSEOMZzkCtnovSrvi7ZbHUZST/AGo3MhYD8KZiZI8A4wu361duidae8tEnkVQxZ1ymdr7HZQ65JO1gMjk9/Wqxc30NrrtvDbFQbtJPe4kI2hkXdFIQOA5wwPqR3oDf1P2gG0Ki8sLqLccB0EcsZJOAAyN3JPAIBqD1P2g3l3IYdHtSZIwTMLrZGw3ZC7UZ1Y4IJJ7dh610y7tklRo5FDo4KsrAEMD3BB7iuT9JalBd3tzpd1GX92eT3SZmPioiNt2iQYcEd1bOccHOOQLH7OYNWjj236xAbnYs0heUlmLH4fIqjPAzx8qvdVY2moWv7mRb2If93Odkw/3ZQNr/AGdQfm1Yx7QbWNgl2JbKQ/w3EbKD9pFzGw+ob0oDB7StNv5of7HJEI1RzNA8QczYGQoyDnOMY45xzVQE+oWli1trGyS3uYZI45Q+WgfYzJHKT3zjAbJww7nir1de0XTIxk3sLfRG3k/QBAST9Kr+uLLroS3jgkhsRIry3EylHlC8hYkPmGfxnH/kQLh0ZcNJYWjyfG1vEW+5Rc/1qZr4hiCKFUYVQAAPQDgD9K+6AUpSgFKUoBSlKA4r7X9e0+3uggtXe8wGaaGVoHXd8ILICXYjnkHuKmNA6K1SRA1xqlzArAYgDiR0GOzSYALfZePrUH1v0Yb7qJU2yeFJAHmkX/uyFdVOe2dyJx65rsGiWkkMKRzTGd1GDKVClvlkDjt+tAQejez+zgYSMr3Mw7TXLmVx9Ru8qn6gCrTivaUByTU+mJJOoPei+7wpIX8IDnwSm0SD5hZlYMB2BzXW6jtV0WK4KM4ZZI8+HKjFHTPcBhztOBlTkHAyDW7BHtUDcWx6t3P3oDh/VNvqEPUU8mnlfFkgWURuQFlRVRGTBwGO5CcZB49K6N0n1TPe20xa0e3uogR4cyusbMQdpDEcqSOfUfmCZLqPpiK8MbszxTQtuhniIDxn1HIIZT6qQQalUhOzbIQ524Y4wG9Dx6Z+VAc10bUbnSCReW5jtHfcTCTLFCXOWZD8SR7uSjjjOVJ+Gug380AjFzIUKRqZFkOCFBHLL9SvAI+ePWue23RFrdalKJEY28ClFhaWUhm8uXOWJxlmXAOBsHzra0my8O/XS+fdrcm8iDHIKHAiiOeSI5y7D/cT5UB86Z0ndXImlmYWaTXBuYoUjjMqNsVUZncMI3wgJ2LkFm59BHWGms6yGZ7m6ng/1qxuZ3LbR/FCUKI6kcruQhvhJU9tvqvr2aC7kSElgm1RFtUFnLEBdx9GVGbJxgB/UqQ1COdsXOqSQx7EZojaI6TxYy28OWOU2AlkcEEjG35gS2mSx2EsLQbf9HXpURbFVRBKy5TGAMpLjHPIfH4uLzXNrOzmmtLi0V4JYYCU5Vo5k24kjkUoWRsgq6MFX04qw2DXl5FHKtxFDDKiuphiYylWGQQ0p2qcH8BoDD1Ofeb2ytY+TDKLqcjtGqBhGD8i7twPkjGvrqj+z3lrfMP2Sq9vO3/hrKUKSH+UOgUn0D57A1O6Po8VspWJT5jud2JZ5GPdnY8sfv8AbtW7LGGUqwDKQQQRkEHuCPUUB9Kc1VesbqSWSHT7dykk+XmkU4aKBCN7A+jOSEU+mSfSs8fTcluMWNy0KfwwSr40K/7oJWRB8lD7RxgVXoBcme9uGu7aBodkM8xt3ICxqJPJumIUYmOcg5P2FAaPUmnWDtI80McNtA3gho4195upgBmONsb8Anbx5mbdyADu29A9n5a0bfJPaSy78RxzySLHG/wxusrMkh2/EcDknGMZqJ0+3hyF8WeC8dUka6kCO8XjMztGqYCRMwKFiq95lBz3rT6p1m/tJCk9y0gKeJE6HZuUEuyDaAC2xfK4XOUYEAMKA6H0fdyxj3G7x7xAg2OPhniHlWRfkRwrr6HHowJp3WPW0V1cSWMdxbwwIds800gCu3rGFB3Oo7MMqG5BOAQ0t1fqUj6bDf264njZfDAbOfFPgsuf4gd4P3VT6Vta90fbLpsUBUKYTEElAAcPuVdwbvuYsfzagNS10yeeweGw1USZcKbjw0AjQLzHF4eFX05HbkcVWPZ/0XCurLNaySTxWqP41y58s07hlZU45ChiScnn1rqnTNyZ7KB5ACXiXfwMEkYbj5E54+tSkcYUAKAAOwAwBQHk0oVSzHAHc1ROkdAQ38t4kTBcykzuhRppJWXdtUjcsUaptUn4i7Hnub9SgFYbm1SRSsiK6nurKGB/I8VmpQHKfaj03Z2Vsbm0IsrsECHwCUMpJHk2L8XB7gcfatn2GdU3N9bzrdMZGhdQshA3EMCcH5kEd/rXRri0RypdFYqcqSASp+YPofqKrXs86OGlxTRB/EWSYyK2MMFIUBW5OSNvcd8+lAWylKUApSlAKUpQClKUApSlAKUpQClKUApSvDQHNbuK7i1G6S12mZlM0SuQoeKZUSTBwRvimiVgCCCJGHqKnLtHt5rG7uSpfw/dbp14UGXYUbn+HxlCD++rU0Dpe9TUPeLmZJI41mWIguZHEz7sPkYRUCqAq5HFXO9tEmjaOVQ6OpVlYZBB7g0ByLXdKaDVgZEDrJMJYx5cyKVYNGoYAGRWwQAckO/PNVLqDVr24dzJG0WfjmdgqxncCSCCc7dqqFGSQpHO412P3C6ttq+EuoQxnMJdkFzFjsMyeSTHo5ZG+eTzUBrFvYKTNNpzxsSSWeS0jALDDEkz8DAHw5+EYHfIGjp7A6e91Is0UyP4NoY32yyKcLBAQVKsCx5Rw4UluxBAt1ppmpW6KkM1pJGihVjkheMqBwFDRNtwBx8Fa3Rcb3uLy4j8NUd1s4RnYiDjxhkAs7+bDkDy9gMkm60BWG6oktyP9IW/gITj3iN/FhB9N52q8Y/mZQvzNbutdRpAyxIj3E7jckEIBbb+JmJCRp/MxGfTJ4qF1DXZvf5YZGs47GJB44mYiR1dCd658pTd5OfwtVW6WvWhs7g2kkENyJdxN6XXFqB/ZyM+bYItuPT4vWgLuP8ASk3/ANpaAntiSdwPvmNAf+IVErpCpfLHeM9wZV8WB5NiRPMnxqYo1CF1RUZWfe2FbHw1ben75p7WCZ12NLEjsnPlLKCRzzwT61k1XTY7iMxyAkZBBBIZGHKsrDlWB7EUB+dteiuFuGYlVnxtZZn2bwCdjI8h27vKgZSc7oeMg5E74t1d21uHEe7xpPACM0u5igwjbF27Fd/EJYlewFT41p4mZNUt7dpI2KpNMzQmRFJ8N9/hmJyQxPlIIP8ACKntI1ya6/ZWb6fBGPWOcXDj57Y1CqDz3JI+hoDMNOAFlpqkv4Phz3LE5IWM7owT83mAxnusb1H9f6ZJAtxdm4d0ZozDbEZAnwI4OSfgV2EmwKPMMknGKumiaMlshClnZzullc5eVu25j9gAAMAAAAACsfU2hJfW7QSFlBKsrocMjKQysPqCBQH101ZpBawwRsHWGNY9wIOSgAOceuQc1J1D9L6CtlCYw7SFnaR3YKCzOcscKAo9OwqYoBSlKAUpSgFKUoBSlKAUpSgFKUoBSlKAUpSgFKUoBSlKAUpSgFKUoCpa5ZPPfJHPHK9p4QKqmRG0hZt5mIYZCoEwp4O88EjiXsOmbOA5htLeM/NYowf1AzSlAS1KUoDTvtJgmKmaGKUqcqZEVip+mRx+VLzSoJmVpYYpGT4GdFYr9iRx+VeUoDdpSlAeEVXus9G94t2WOBJJufCYsEaJ8HZIr4JBVsHjnGe/YqUBOWisEQOQzhQGYcAnHJ/M1mpSgFKUoBSlKAUpSgFKUoBSlKAUpSgP/9k="/>
          <p:cNvSpPr>
            <a:spLocks noChangeAspect="1" noChangeArrowheads="1"/>
          </p:cNvSpPr>
          <p:nvPr/>
        </p:nvSpPr>
        <p:spPr bwMode="auto">
          <a:xfrm>
            <a:off x="0" y="-3841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825613"/>
            <a:ext cx="2847975" cy="1600200"/>
          </a:xfrm>
          <a:prstGeom prst="rect">
            <a:avLst/>
          </a:prstGeom>
        </p:spPr>
      </p:pic>
    </p:spTree>
    <p:extLst>
      <p:ext uri="{BB962C8B-B14F-4D97-AF65-F5344CB8AC3E}">
        <p14:creationId xmlns:p14="http://schemas.microsoft.com/office/powerpoint/2010/main" val="15215893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ontent Placeholder 2">
            <a:extLst>
              <a:ext uri="{FF2B5EF4-FFF2-40B4-BE49-F238E27FC236}">
                <a16:creationId xmlns:a16="http://schemas.microsoft.com/office/drawing/2014/main" id="{7983691E-F419-38ED-E472-81A7DE76C231}"/>
              </a:ext>
            </a:extLst>
          </p:cNvPr>
          <p:cNvGraphicFramePr>
            <a:graphicFrameLocks noGrp="1"/>
          </p:cNvGraphicFramePr>
          <p:nvPr>
            <p:ph idx="1"/>
          </p:nvPr>
        </p:nvGraphicFramePr>
        <p:xfrm>
          <a:off x="169817" y="3574632"/>
          <a:ext cx="5357949" cy="32833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p:cNvSpPr txBox="1"/>
          <p:nvPr/>
        </p:nvSpPr>
        <p:spPr>
          <a:xfrm>
            <a:off x="217714" y="3205299"/>
            <a:ext cx="8621486" cy="369332"/>
          </a:xfrm>
          <a:prstGeom prst="rect">
            <a:avLst/>
          </a:prstGeom>
          <a:solidFill>
            <a:srgbClr val="002060"/>
          </a:solidFill>
        </p:spPr>
        <p:txBody>
          <a:bodyPr wrap="square" rtlCol="0">
            <a:spAutoFit/>
          </a:bodyPr>
          <a:lstStyle/>
          <a:p>
            <a:r>
              <a:rPr lang="en-US" b="1" dirty="0">
                <a:solidFill>
                  <a:schemeClr val="bg1"/>
                </a:solidFill>
              </a:rPr>
              <a:t>Who does TRC work with around the state? </a:t>
            </a:r>
          </a:p>
        </p:txBody>
      </p:sp>
      <p:sp>
        <p:nvSpPr>
          <p:cNvPr id="5" name="TextBox 4"/>
          <p:cNvSpPr txBox="1"/>
          <p:nvPr/>
        </p:nvSpPr>
        <p:spPr>
          <a:xfrm>
            <a:off x="204651" y="573201"/>
            <a:ext cx="8458200" cy="2585323"/>
          </a:xfrm>
          <a:prstGeom prst="rect">
            <a:avLst/>
          </a:prstGeom>
          <a:noFill/>
        </p:spPr>
        <p:txBody>
          <a:bodyPr wrap="square" rtlCol="0">
            <a:spAutoFit/>
          </a:bodyPr>
          <a:lstStyle/>
          <a:p>
            <a:pPr marL="285750" indent="-285750">
              <a:buFont typeface="Arial" panose="020B0604020202020204" pitchFamily="34" charset="0"/>
              <a:buChar char="•"/>
            </a:pPr>
            <a:r>
              <a:rPr lang="en-US" dirty="0"/>
              <a:t>Recycled materials have value and contribute to the economic well-being of all Tennesseans. </a:t>
            </a:r>
          </a:p>
          <a:p>
            <a:pPr marL="285750" indent="-285750">
              <a:buFont typeface="Arial" panose="020B0604020202020204" pitchFamily="34" charset="0"/>
              <a:buChar char="•"/>
            </a:pPr>
            <a:r>
              <a:rPr lang="en-US" dirty="0"/>
              <a:t>Recycling promotes and sustains jobs adds to the revenue of local governments by growing the tax base and through the sale of collected commodities. </a:t>
            </a:r>
          </a:p>
          <a:p>
            <a:pPr marL="285750" indent="-285750">
              <a:buFont typeface="Arial" panose="020B0604020202020204" pitchFamily="34" charset="0"/>
              <a:buChar char="•"/>
            </a:pPr>
            <a:r>
              <a:rPr lang="en-US" dirty="0"/>
              <a:t>Recycling enhances the personal wealth of all Tennesseans through cost avoidance of landfill tipping fee charges. </a:t>
            </a:r>
          </a:p>
          <a:p>
            <a:pPr marL="285750" indent="-285750">
              <a:buFont typeface="Arial" panose="020B0604020202020204" pitchFamily="34" charset="0"/>
              <a:buChar char="•"/>
            </a:pPr>
            <a:r>
              <a:rPr lang="en-US" dirty="0"/>
              <a:t>Ultimately, it also protects the environment by keeping the materials out of the landfill.</a:t>
            </a:r>
          </a:p>
          <a:p>
            <a:pPr marL="285750" indent="-285750">
              <a:buFont typeface="Arial" panose="020B0604020202020204" pitchFamily="34" charset="0"/>
              <a:buChar char="•"/>
            </a:pPr>
            <a:endParaRPr lang="en-US" dirty="0"/>
          </a:p>
        </p:txBody>
      </p:sp>
      <p:sp>
        <p:nvSpPr>
          <p:cNvPr id="6" name="TextBox 5"/>
          <p:cNvSpPr txBox="1"/>
          <p:nvPr/>
        </p:nvSpPr>
        <p:spPr>
          <a:xfrm>
            <a:off x="217714" y="152400"/>
            <a:ext cx="8621486" cy="369332"/>
          </a:xfrm>
          <a:prstGeom prst="rect">
            <a:avLst/>
          </a:prstGeom>
          <a:solidFill>
            <a:srgbClr val="002060"/>
          </a:solidFill>
        </p:spPr>
        <p:txBody>
          <a:bodyPr wrap="square" rtlCol="0">
            <a:spAutoFit/>
          </a:bodyPr>
          <a:lstStyle/>
          <a:p>
            <a:r>
              <a:rPr lang="en-US" b="1" dirty="0">
                <a:solidFill>
                  <a:schemeClr val="bg1"/>
                </a:solidFill>
              </a:rPr>
              <a:t>What are some of TRC’s main views on recycling? </a:t>
            </a:r>
          </a:p>
        </p:txBody>
      </p:sp>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5715000" y="3958717"/>
            <a:ext cx="3124200" cy="2083816"/>
          </a:xfrm>
          <a:prstGeom prst="rect">
            <a:avLst/>
          </a:prstGeom>
        </p:spPr>
      </p:pic>
    </p:spTree>
    <p:extLst>
      <p:ext uri="{BB962C8B-B14F-4D97-AF65-F5344CB8AC3E}">
        <p14:creationId xmlns:p14="http://schemas.microsoft.com/office/powerpoint/2010/main" val="2308532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p:cNvSpPr txBox="1"/>
          <p:nvPr/>
        </p:nvSpPr>
        <p:spPr>
          <a:xfrm>
            <a:off x="360759" y="3752849"/>
            <a:ext cx="2468166" cy="2452687"/>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100" b="1">
                <a:latin typeface="+mj-lt"/>
                <a:ea typeface="+mj-ea"/>
                <a:cs typeface="+mj-cs"/>
              </a:rPr>
              <a:t>What is expected of me as a TRC board member? </a:t>
            </a:r>
          </a:p>
        </p:txBody>
      </p:sp>
      <p:pic>
        <p:nvPicPr>
          <p:cNvPr id="3074" name="Picture 2" descr="A group of people posing for a photo&#10;&#10;Description automatically generated"/>
          <p:cNvPicPr>
            <a:picLocks noChangeAspect="1" noChangeArrowheads="1"/>
          </p:cNvPicPr>
          <p:nvPr/>
        </p:nvPicPr>
        <p:blipFill rotWithShape="1">
          <a:blip r:embed="rId2"/>
          <a:srcRect t="14587" b="24619"/>
          <a:stretch/>
        </p:blipFill>
        <p:spPr bwMode="auto">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6" name="Content Placeholder 5"/>
          <p:cNvSpPr>
            <a:spLocks noGrp="1"/>
          </p:cNvSpPr>
          <p:nvPr>
            <p:ph idx="1"/>
          </p:nvPr>
        </p:nvSpPr>
        <p:spPr>
          <a:xfrm>
            <a:off x="3167986" y="3752850"/>
            <a:ext cx="5614060" cy="2452687"/>
          </a:xfrm>
        </p:spPr>
        <p:txBody>
          <a:bodyPr vert="horz" lIns="91440" tIns="45720" rIns="91440" bIns="45720" rtlCol="0" anchor="ctr">
            <a:normAutofit/>
          </a:bodyPr>
          <a:lstStyle/>
          <a:p>
            <a:pPr indent="-228600">
              <a:lnSpc>
                <a:spcPct val="90000"/>
              </a:lnSpc>
            </a:pPr>
            <a:r>
              <a:rPr lang="en-US" sz="1600" dirty="0"/>
              <a:t>TRC is a volunteer-run board, meaning that everyone on the board is donating their time to the organization’s mission. </a:t>
            </a:r>
            <a:r>
              <a:rPr lang="en-US" sz="1600" b="1" dirty="0"/>
              <a:t>It is up to the board to keep TRC moving forward and advancing recycling in Tennessee. </a:t>
            </a:r>
          </a:p>
          <a:p>
            <a:pPr indent="-228600">
              <a:lnSpc>
                <a:spcPct val="90000"/>
              </a:lnSpc>
            </a:pPr>
            <a:r>
              <a:rPr lang="en-US" sz="1600" b="1" dirty="0"/>
              <a:t>Your involvement on the board is critical in keeping the organization running smoothly and effectively. </a:t>
            </a:r>
          </a:p>
          <a:p>
            <a:pPr indent="-228600">
              <a:lnSpc>
                <a:spcPct val="90000"/>
              </a:lnSpc>
            </a:pPr>
            <a:r>
              <a:rPr lang="en-US" sz="1600" b="1" dirty="0"/>
              <a:t>Workshops, TNSC conferences, scholarships, and recycling grants are a few activities you will help with.</a:t>
            </a:r>
          </a:p>
          <a:p>
            <a:pPr indent="-228600">
              <a:lnSpc>
                <a:spcPct val="90000"/>
              </a:lnSpc>
            </a:pPr>
            <a:r>
              <a:rPr lang="en-US" sz="1600" b="1" dirty="0"/>
              <a:t>Requirements are the Board retreat, monthly calls, and the TNSC Conference. </a:t>
            </a:r>
          </a:p>
        </p:txBody>
      </p:sp>
    </p:spTree>
    <p:extLst>
      <p:ext uri="{BB962C8B-B14F-4D97-AF65-F5344CB8AC3E}">
        <p14:creationId xmlns:p14="http://schemas.microsoft.com/office/powerpoint/2010/main" val="9557467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Rectangle 21">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50041" y="586855"/>
            <a:ext cx="2401025" cy="3387497"/>
          </a:xfrm>
          <a:prstGeom prst="rect">
            <a:avLst/>
          </a:prstGeom>
        </p:spPr>
        <p:txBody>
          <a:bodyPr vert="horz" lIns="91440" tIns="45720" rIns="91440" bIns="45720" rtlCol="0" anchor="b">
            <a:normAutofit/>
          </a:bodyPr>
          <a:lstStyle/>
          <a:p>
            <a:pPr algn="r">
              <a:lnSpc>
                <a:spcPct val="90000"/>
              </a:lnSpc>
              <a:spcBef>
                <a:spcPct val="0"/>
              </a:spcBef>
              <a:spcAft>
                <a:spcPts val="600"/>
              </a:spcAft>
            </a:pPr>
            <a:r>
              <a:rPr lang="en-US" sz="3500" b="1" kern="1200">
                <a:solidFill>
                  <a:srgbClr val="FFFFFF"/>
                </a:solidFill>
                <a:latin typeface="+mj-lt"/>
                <a:ea typeface="+mj-ea"/>
                <a:cs typeface="+mj-cs"/>
              </a:rPr>
              <a:t>What are some benefits to serving on this board?</a:t>
            </a:r>
          </a:p>
        </p:txBody>
      </p:sp>
      <p:sp>
        <p:nvSpPr>
          <p:cNvPr id="3" name="Content Placeholder 2"/>
          <p:cNvSpPr>
            <a:spLocks noGrp="1"/>
          </p:cNvSpPr>
          <p:nvPr>
            <p:ph idx="1"/>
          </p:nvPr>
        </p:nvSpPr>
        <p:spPr>
          <a:xfrm>
            <a:off x="3607694" y="649480"/>
            <a:ext cx="4916510" cy="5546047"/>
          </a:xfrm>
        </p:spPr>
        <p:txBody>
          <a:bodyPr vert="horz" lIns="91440" tIns="45720" rIns="91440" bIns="45720" rtlCol="0" anchor="ctr">
            <a:normAutofit/>
          </a:bodyPr>
          <a:lstStyle/>
          <a:p>
            <a:pPr indent="-228600">
              <a:lnSpc>
                <a:spcPct val="90000"/>
              </a:lnSpc>
            </a:pPr>
            <a:r>
              <a:rPr lang="en-US" sz="1700" b="1" dirty="0"/>
              <a:t>Growing recycling in Tennessee.</a:t>
            </a:r>
            <a:r>
              <a:rPr lang="en-US" sz="1700" dirty="0"/>
              <a:t> You can be involved with an organization that can have a state-wide reach in driving more sustainable recycling participation. </a:t>
            </a:r>
            <a:endParaRPr lang="en-US" sz="1700" b="1" dirty="0"/>
          </a:p>
          <a:p>
            <a:pPr indent="-228600">
              <a:lnSpc>
                <a:spcPct val="90000"/>
              </a:lnSpc>
            </a:pPr>
            <a:r>
              <a:rPr lang="en-US" sz="1700" b="1" dirty="0"/>
              <a:t>Leadership development. </a:t>
            </a:r>
            <a:r>
              <a:rPr lang="en-US" sz="1700" dirty="0"/>
              <a:t>You will have the chance to work on important committees that will leverage your talents and skills to keep TRC moving forward with our mission. </a:t>
            </a:r>
            <a:endParaRPr lang="en-US" sz="1700" b="1" dirty="0"/>
          </a:p>
          <a:p>
            <a:pPr indent="-228600">
              <a:lnSpc>
                <a:spcPct val="90000"/>
              </a:lnSpc>
            </a:pPr>
            <a:r>
              <a:rPr lang="en-US" sz="1700" b="1" dirty="0"/>
              <a:t>Networking. </a:t>
            </a:r>
            <a:r>
              <a:rPr lang="en-US" sz="1700" dirty="0"/>
              <a:t>Meet new faces from around the state who have an interest in actively leading and effectively improving the recycling landscape in Tennessee. </a:t>
            </a:r>
            <a:r>
              <a:rPr lang="en-US" sz="1700" b="1" dirty="0"/>
              <a:t> </a:t>
            </a:r>
          </a:p>
          <a:p>
            <a:pPr indent="-228600">
              <a:lnSpc>
                <a:spcPct val="90000"/>
              </a:lnSpc>
            </a:pPr>
            <a:r>
              <a:rPr lang="en-US" sz="1700" b="1" dirty="0"/>
              <a:t>Expanding your skill set. </a:t>
            </a:r>
            <a:r>
              <a:rPr lang="en-US" sz="1700" dirty="0"/>
              <a:t>You will develop new skills to interface with governments, industry, private business, and down to individuals to strengthen TRC’s reach and focus for recycling improvements around the state. </a:t>
            </a:r>
            <a:endParaRPr lang="en-US" sz="1700" b="1" dirty="0"/>
          </a:p>
        </p:txBody>
      </p:sp>
    </p:spTree>
    <p:extLst>
      <p:ext uri="{BB962C8B-B14F-4D97-AF65-F5344CB8AC3E}">
        <p14:creationId xmlns:p14="http://schemas.microsoft.com/office/powerpoint/2010/main" val="7901022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
            <a:ext cx="9143997"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6086479"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86474" y="-1"/>
            <a:ext cx="3057523"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512" y="-1"/>
            <a:ext cx="8799485"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028699" y="294538"/>
            <a:ext cx="7421963" cy="1033669"/>
          </a:xfrm>
          <a:prstGeom prst="rect">
            <a:avLst/>
          </a:prstGeom>
        </p:spPr>
        <p:txBody>
          <a:bodyPr vert="horz" lIns="91440" tIns="45720" rIns="91440" bIns="45720" rtlCol="0" anchor="ctr">
            <a:normAutofit lnSpcReduction="10000"/>
          </a:bodyPr>
          <a:lstStyle/>
          <a:p>
            <a:pPr>
              <a:lnSpc>
                <a:spcPct val="90000"/>
              </a:lnSpc>
              <a:spcBef>
                <a:spcPct val="0"/>
              </a:spcBef>
              <a:spcAft>
                <a:spcPts val="600"/>
              </a:spcAft>
            </a:pPr>
            <a:r>
              <a:rPr lang="en-US" sz="3500" b="1" kern="1200" dirty="0">
                <a:solidFill>
                  <a:srgbClr val="FFFFFF"/>
                </a:solidFill>
                <a:latin typeface="+mj-lt"/>
                <a:ea typeface="+mj-ea"/>
                <a:cs typeface="+mj-cs"/>
              </a:rPr>
              <a:t>202</a:t>
            </a:r>
            <a:r>
              <a:rPr lang="en-US" sz="3500" b="1" dirty="0">
                <a:solidFill>
                  <a:srgbClr val="FFFFFF"/>
                </a:solidFill>
                <a:latin typeface="+mj-lt"/>
                <a:ea typeface="+mj-ea"/>
                <a:cs typeface="+mj-cs"/>
              </a:rPr>
              <a:t>4-2025 </a:t>
            </a:r>
            <a:r>
              <a:rPr lang="en-US" sz="3500" b="1" kern="1200" dirty="0">
                <a:solidFill>
                  <a:srgbClr val="FFFFFF"/>
                </a:solidFill>
                <a:latin typeface="+mj-lt"/>
                <a:ea typeface="+mj-ea"/>
                <a:cs typeface="+mj-cs"/>
              </a:rPr>
              <a:t>Current Officers</a:t>
            </a:r>
          </a:p>
          <a:p>
            <a:pPr>
              <a:lnSpc>
                <a:spcPct val="90000"/>
              </a:lnSpc>
              <a:spcBef>
                <a:spcPct val="0"/>
              </a:spcBef>
              <a:spcAft>
                <a:spcPts val="600"/>
              </a:spcAft>
            </a:pPr>
            <a:r>
              <a:rPr lang="en-US" sz="3500" b="1" kern="1200" dirty="0">
                <a:solidFill>
                  <a:srgbClr val="FFFFFF"/>
                </a:solidFill>
                <a:latin typeface="+mj-lt"/>
                <a:ea typeface="+mj-ea"/>
                <a:cs typeface="+mj-cs"/>
              </a:rPr>
              <a:t> &amp; Executive Director of TRC </a:t>
            </a:r>
          </a:p>
        </p:txBody>
      </p:sp>
      <p:sp>
        <p:nvSpPr>
          <p:cNvPr id="3" name="Content Placeholder 2"/>
          <p:cNvSpPr>
            <a:spLocks noGrp="1"/>
          </p:cNvSpPr>
          <p:nvPr>
            <p:ph idx="1"/>
          </p:nvPr>
        </p:nvSpPr>
        <p:spPr>
          <a:xfrm>
            <a:off x="1028699" y="2318197"/>
            <a:ext cx="7293023" cy="3683358"/>
          </a:xfrm>
        </p:spPr>
        <p:txBody>
          <a:bodyPr vert="horz" lIns="91440" tIns="45720" rIns="91440" bIns="45720" rtlCol="0" anchor="ctr">
            <a:normAutofit/>
          </a:bodyPr>
          <a:lstStyle/>
          <a:p>
            <a:pPr marL="0" indent="0" algn="ctr">
              <a:lnSpc>
                <a:spcPct val="90000"/>
              </a:lnSpc>
              <a:buNone/>
            </a:pPr>
            <a:r>
              <a:rPr lang="en-US" sz="2400" dirty="0"/>
              <a:t>           TRC President: Caleb Powell</a:t>
            </a:r>
          </a:p>
          <a:p>
            <a:pPr marL="0" indent="0" algn="ctr">
              <a:lnSpc>
                <a:spcPct val="90000"/>
              </a:lnSpc>
              <a:buNone/>
            </a:pPr>
            <a:r>
              <a:rPr lang="en-US" sz="2400" dirty="0"/>
              <a:t>              TNSC Conference Director: Lincoln Young  </a:t>
            </a:r>
          </a:p>
          <a:p>
            <a:pPr marL="0" indent="0" algn="ctr">
              <a:lnSpc>
                <a:spcPct val="90000"/>
              </a:lnSpc>
              <a:buNone/>
            </a:pPr>
            <a:r>
              <a:rPr lang="en-US" sz="2400" dirty="0"/>
              <a:t>	Secretary: Lindsay Ross</a:t>
            </a:r>
          </a:p>
          <a:p>
            <a:pPr marL="0" indent="0" algn="ctr">
              <a:lnSpc>
                <a:spcPct val="90000"/>
              </a:lnSpc>
              <a:buNone/>
            </a:pPr>
            <a:r>
              <a:rPr lang="en-US" sz="2400" dirty="0"/>
              <a:t>       Executive Director: Amber Greene</a:t>
            </a:r>
          </a:p>
          <a:p>
            <a:pPr marL="0" indent="0" algn="ctr">
              <a:lnSpc>
                <a:spcPct val="90000"/>
              </a:lnSpc>
              <a:buNone/>
            </a:pPr>
            <a:r>
              <a:rPr lang="en-US" sz="2400" dirty="0"/>
              <a:t>	Treasurer: open </a:t>
            </a:r>
          </a:p>
          <a:p>
            <a:pPr marL="0" indent="-228600">
              <a:lnSpc>
                <a:spcPct val="90000"/>
              </a:lnSpc>
            </a:pPr>
            <a:endParaRPr lang="en-US" sz="1700" dirty="0"/>
          </a:p>
        </p:txBody>
      </p:sp>
    </p:spTree>
    <p:extLst>
      <p:ext uri="{BB962C8B-B14F-4D97-AF65-F5344CB8AC3E}">
        <p14:creationId xmlns:p14="http://schemas.microsoft.com/office/powerpoint/2010/main" val="40633066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838200"/>
            <a:ext cx="8610600" cy="5562600"/>
          </a:xfrm>
        </p:spPr>
        <p:txBody>
          <a:bodyPr vert="horz" lIns="91440" tIns="45720" rIns="91440" bIns="45720" rtlCol="0" anchor="t">
            <a:normAutofit lnSpcReduction="10000"/>
          </a:bodyPr>
          <a:lstStyle/>
          <a:p>
            <a:r>
              <a:rPr lang="en-US" dirty="0"/>
              <a:t>The board meetings are meant to report on activities and updates from the committees and discuss any pressing matters that affect the board as a whole once a month on teams.</a:t>
            </a:r>
          </a:p>
          <a:p>
            <a:r>
              <a:rPr lang="en-US" dirty="0"/>
              <a:t>Participation of a board member via phone shall constitute presence in person at a meeting.</a:t>
            </a:r>
          </a:p>
          <a:p>
            <a:r>
              <a:rPr lang="en-US" dirty="0"/>
              <a:t>From the bylaws: A majority of the seated Board of Directors present or providing proxy shall constitute a quorum. No Business of the Coalition or resolutions may be enacted or passed without a quorum present.</a:t>
            </a:r>
          </a:p>
        </p:txBody>
      </p:sp>
      <p:sp>
        <p:nvSpPr>
          <p:cNvPr id="4" name="TextBox 3"/>
          <p:cNvSpPr txBox="1"/>
          <p:nvPr/>
        </p:nvSpPr>
        <p:spPr>
          <a:xfrm>
            <a:off x="228600" y="228600"/>
            <a:ext cx="8458200" cy="369332"/>
          </a:xfrm>
          <a:prstGeom prst="rect">
            <a:avLst/>
          </a:prstGeom>
          <a:solidFill>
            <a:srgbClr val="002060"/>
          </a:solidFill>
        </p:spPr>
        <p:txBody>
          <a:bodyPr wrap="square" rtlCol="0">
            <a:spAutoFit/>
          </a:bodyPr>
          <a:lstStyle/>
          <a:p>
            <a:r>
              <a:rPr lang="en-US" b="1" dirty="0">
                <a:solidFill>
                  <a:schemeClr val="bg1"/>
                </a:solidFill>
              </a:rPr>
              <a:t>What should I expect at TRC board meetings?</a:t>
            </a:r>
          </a:p>
        </p:txBody>
      </p:sp>
    </p:spTree>
    <p:extLst>
      <p:ext uri="{BB962C8B-B14F-4D97-AF65-F5344CB8AC3E}">
        <p14:creationId xmlns:p14="http://schemas.microsoft.com/office/powerpoint/2010/main" val="38307526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2">
            <a:extLst>
              <a:ext uri="{FF2B5EF4-FFF2-40B4-BE49-F238E27FC236}">
                <a16:creationId xmlns:a16="http://schemas.microsoft.com/office/drawing/2014/main" id="{95B1FC96-0749-41C9-BAED-E089E7714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E06E8D-C3C0-0434-3F79-539BCEE8DE57}"/>
              </a:ext>
            </a:extLst>
          </p:cNvPr>
          <p:cNvSpPr>
            <a:spLocks noGrp="1"/>
          </p:cNvSpPr>
          <p:nvPr>
            <p:ph type="title"/>
          </p:nvPr>
        </p:nvSpPr>
        <p:spPr>
          <a:xfrm>
            <a:off x="473201" y="4562856"/>
            <a:ext cx="2808351" cy="1600200"/>
          </a:xfrm>
        </p:spPr>
        <p:txBody>
          <a:bodyPr vert="horz" lIns="91440" tIns="45720" rIns="91440" bIns="45720" rtlCol="0" anchor="ctr">
            <a:normAutofit/>
          </a:bodyPr>
          <a:lstStyle/>
          <a:p>
            <a:pPr algn="l">
              <a:lnSpc>
                <a:spcPct val="90000"/>
              </a:lnSpc>
            </a:pPr>
            <a:r>
              <a:rPr lang="en-US" sz="4200" kern="1200" dirty="0">
                <a:solidFill>
                  <a:schemeClr val="tx1"/>
                </a:solidFill>
                <a:latin typeface="+mj-lt"/>
                <a:ea typeface="+mj-ea"/>
                <a:cs typeface="+mj-cs"/>
              </a:rPr>
              <a:t>Workshops</a:t>
            </a:r>
          </a:p>
        </p:txBody>
      </p:sp>
      <p:pic>
        <p:nvPicPr>
          <p:cNvPr id="5" name="Content Placeholder 4">
            <a:extLst>
              <a:ext uri="{FF2B5EF4-FFF2-40B4-BE49-F238E27FC236}">
                <a16:creationId xmlns:a16="http://schemas.microsoft.com/office/drawing/2014/main" id="{4021FBD9-7E34-8EC5-C82F-71F132D3ECD8}"/>
              </a:ext>
            </a:extLst>
          </p:cNvPr>
          <p:cNvPicPr>
            <a:picLocks noChangeAspect="1"/>
          </p:cNvPicPr>
          <p:nvPr/>
        </p:nvPicPr>
        <p:blipFill>
          <a:blip r:embed="rId2" cstate="print">
            <a:extLst>
              <a:ext uri="{28A0092B-C50C-407E-A947-70E740481C1C}">
                <a14:useLocalDpi xmlns:a14="http://schemas.microsoft.com/office/drawing/2010/main" val="0"/>
              </a:ext>
            </a:extLst>
          </a:blip>
          <a:srcRect l="21698" r="21698"/>
          <a:stretch/>
        </p:blipFill>
        <p:spPr>
          <a:xfrm>
            <a:off x="-2282" y="0"/>
            <a:ext cx="4571997" cy="4196271"/>
          </a:xfrm>
          <a:custGeom>
            <a:avLst/>
            <a:gdLst/>
            <a:ahLst/>
            <a:cxnLst/>
            <a:rect l="l" t="t" r="r" b="b"/>
            <a:pathLst>
              <a:path w="6005375" h="4196281">
                <a:moveTo>
                  <a:pt x="0" y="0"/>
                </a:moveTo>
                <a:lnTo>
                  <a:pt x="6000672" y="0"/>
                </a:lnTo>
                <a:lnTo>
                  <a:pt x="5998730" y="19709"/>
                </a:lnTo>
                <a:cubicBezTo>
                  <a:pt x="6001245" y="280059"/>
                  <a:pt x="5986415" y="540409"/>
                  <a:pt x="5999656" y="800631"/>
                </a:cubicBezTo>
                <a:cubicBezTo>
                  <a:pt x="6009855" y="1001996"/>
                  <a:pt x="6003364" y="1203233"/>
                  <a:pt x="5999656" y="1404471"/>
                </a:cubicBezTo>
                <a:cubicBezTo>
                  <a:pt x="5992506" y="1790420"/>
                  <a:pt x="6003364" y="2175860"/>
                  <a:pt x="5998730" y="2561300"/>
                </a:cubicBezTo>
                <a:cubicBezTo>
                  <a:pt x="5996744" y="2732154"/>
                  <a:pt x="5998994" y="2902754"/>
                  <a:pt x="6003364" y="3073609"/>
                </a:cubicBezTo>
                <a:cubicBezTo>
                  <a:pt x="6009720" y="3317560"/>
                  <a:pt x="5999923" y="3561638"/>
                  <a:pt x="5989197" y="3805463"/>
                </a:cubicBezTo>
                <a:cubicBezTo>
                  <a:pt x="5985594" y="3872508"/>
                  <a:pt x="5984647" y="3939633"/>
                  <a:pt x="5986348" y="4006695"/>
                </a:cubicBezTo>
                <a:lnTo>
                  <a:pt x="5997254" y="4174633"/>
                </a:lnTo>
                <a:lnTo>
                  <a:pt x="5951601" y="4176620"/>
                </a:lnTo>
                <a:cubicBezTo>
                  <a:pt x="5886702" y="4176651"/>
                  <a:pt x="5821788" y="4174749"/>
                  <a:pt x="5756905" y="4173480"/>
                </a:cubicBezTo>
                <a:cubicBezTo>
                  <a:pt x="5518559" y="4169040"/>
                  <a:pt x="5280086" y="4173480"/>
                  <a:pt x="5042247" y="4150774"/>
                </a:cubicBezTo>
                <a:cubicBezTo>
                  <a:pt x="4977618" y="4144622"/>
                  <a:pt x="4912546" y="4140690"/>
                  <a:pt x="4847600" y="4141467"/>
                </a:cubicBezTo>
                <a:cubicBezTo>
                  <a:pt x="4782655" y="4142244"/>
                  <a:pt x="4717835" y="4147730"/>
                  <a:pt x="4653713" y="4160414"/>
                </a:cubicBezTo>
                <a:cubicBezTo>
                  <a:pt x="4446571" y="4200625"/>
                  <a:pt x="4238796" y="4203162"/>
                  <a:pt x="4029497" y="4186925"/>
                </a:cubicBezTo>
                <a:cubicBezTo>
                  <a:pt x="3943621" y="4180203"/>
                  <a:pt x="3857746" y="4169040"/>
                  <a:pt x="3771489" y="4171196"/>
                </a:cubicBezTo>
                <a:cubicBezTo>
                  <a:pt x="3623585" y="4175129"/>
                  <a:pt x="3475554" y="4167137"/>
                  <a:pt x="3327523" y="4169167"/>
                </a:cubicBezTo>
                <a:cubicBezTo>
                  <a:pt x="3323528" y="4169738"/>
                  <a:pt x="3319443" y="4169205"/>
                  <a:pt x="3315727" y="4167645"/>
                </a:cubicBezTo>
                <a:cubicBezTo>
                  <a:pt x="3278941" y="4142402"/>
                  <a:pt x="3238603" y="4152169"/>
                  <a:pt x="3200549" y="4158765"/>
                </a:cubicBezTo>
                <a:cubicBezTo>
                  <a:pt x="3074082" y="4180710"/>
                  <a:pt x="2947742" y="4191492"/>
                  <a:pt x="2819246" y="4174494"/>
                </a:cubicBezTo>
                <a:cubicBezTo>
                  <a:pt x="2696546" y="4156698"/>
                  <a:pt x="2572096" y="4154478"/>
                  <a:pt x="2448851" y="4167898"/>
                </a:cubicBezTo>
                <a:cubicBezTo>
                  <a:pt x="2279383" y="4187687"/>
                  <a:pt x="2110549" y="4183501"/>
                  <a:pt x="1941462" y="4167898"/>
                </a:cubicBezTo>
                <a:cubicBezTo>
                  <a:pt x="1872837" y="4161556"/>
                  <a:pt x="1803198" y="4150774"/>
                  <a:pt x="1735208" y="4166630"/>
                </a:cubicBezTo>
                <a:cubicBezTo>
                  <a:pt x="1651489" y="4186038"/>
                  <a:pt x="1568023" y="4179695"/>
                  <a:pt x="1484050" y="4175382"/>
                </a:cubicBezTo>
                <a:cubicBezTo>
                  <a:pt x="1377752" y="4169801"/>
                  <a:pt x="1271708" y="4153692"/>
                  <a:pt x="1165029" y="4166376"/>
                </a:cubicBezTo>
                <a:cubicBezTo>
                  <a:pt x="1115685" y="4172211"/>
                  <a:pt x="1066722" y="4181471"/>
                  <a:pt x="1016744" y="4179061"/>
                </a:cubicBezTo>
                <a:cubicBezTo>
                  <a:pt x="878481" y="4172719"/>
                  <a:pt x="740344" y="4165235"/>
                  <a:pt x="601826" y="4166376"/>
                </a:cubicBezTo>
                <a:cubicBezTo>
                  <a:pt x="543857" y="4166757"/>
                  <a:pt x="486268" y="4168659"/>
                  <a:pt x="428553" y="4172845"/>
                </a:cubicBezTo>
                <a:cubicBezTo>
                  <a:pt x="320859" y="4180710"/>
                  <a:pt x="213546" y="4170055"/>
                  <a:pt x="106234" y="4166249"/>
                </a:cubicBezTo>
                <a:lnTo>
                  <a:pt x="0" y="4171008"/>
                </a:lnTo>
                <a:close/>
              </a:path>
            </a:pathLst>
          </a:custGeom>
        </p:spPr>
      </p:pic>
      <p:pic>
        <p:nvPicPr>
          <p:cNvPr id="6" name="Content Placeholder 5">
            <a:extLst>
              <a:ext uri="{FF2B5EF4-FFF2-40B4-BE49-F238E27FC236}">
                <a16:creationId xmlns:a16="http://schemas.microsoft.com/office/drawing/2014/main" id="{A98999BD-21F5-1BCD-6D4D-20C1CA4E5682}"/>
              </a:ext>
            </a:extLst>
          </p:cNvPr>
          <p:cNvPicPr>
            <a:picLocks noGrp="1" noChangeAspect="1"/>
          </p:cNvPicPr>
          <p:nvPr>
            <p:ph sz="half" idx="2"/>
          </p:nvPr>
        </p:nvPicPr>
        <p:blipFill rotWithShape="1">
          <a:blip r:embed="rId3"/>
          <a:srcRect l="10858" r="6514" b="3"/>
          <a:stretch/>
        </p:blipFill>
        <p:spPr>
          <a:xfrm>
            <a:off x="4514850" y="10"/>
            <a:ext cx="4629146" cy="4187662"/>
          </a:xfrm>
          <a:custGeom>
            <a:avLst/>
            <a:gdLst/>
            <a:ahLst/>
            <a:cxnLst/>
            <a:rect l="l" t="t" r="r" b="b"/>
            <a:pathLst>
              <a:path w="6006950" h="4187672">
                <a:moveTo>
                  <a:pt x="9223" y="0"/>
                </a:moveTo>
                <a:lnTo>
                  <a:pt x="6006950" y="0"/>
                </a:lnTo>
                <a:lnTo>
                  <a:pt x="6006950" y="4169490"/>
                </a:lnTo>
                <a:lnTo>
                  <a:pt x="5787907" y="4174448"/>
                </a:lnTo>
                <a:cubicBezTo>
                  <a:pt x="5713866" y="4173475"/>
                  <a:pt x="5639861" y="4169853"/>
                  <a:pt x="5566029" y="4163587"/>
                </a:cubicBezTo>
                <a:cubicBezTo>
                  <a:pt x="5458843" y="4155595"/>
                  <a:pt x="5350768" y="4144559"/>
                  <a:pt x="5244343" y="4164855"/>
                </a:cubicBezTo>
                <a:cubicBezTo>
                  <a:pt x="5127517" y="4187307"/>
                  <a:pt x="5010817" y="4187434"/>
                  <a:pt x="4892977" y="4181726"/>
                </a:cubicBezTo>
                <a:cubicBezTo>
                  <a:pt x="4792260" y="4176906"/>
                  <a:pt x="4691923" y="4151536"/>
                  <a:pt x="4590445" y="4178301"/>
                </a:cubicBezTo>
                <a:cubicBezTo>
                  <a:pt x="4580348" y="4179772"/>
                  <a:pt x="4570061" y="4179341"/>
                  <a:pt x="4560128" y="4177032"/>
                </a:cubicBezTo>
                <a:cubicBezTo>
                  <a:pt x="4449137" y="4161684"/>
                  <a:pt x="4337384" y="4174242"/>
                  <a:pt x="4226013" y="4169929"/>
                </a:cubicBezTo>
                <a:cubicBezTo>
                  <a:pt x="4174640" y="4167899"/>
                  <a:pt x="4122252" y="4169041"/>
                  <a:pt x="4071513" y="4163587"/>
                </a:cubicBezTo>
                <a:cubicBezTo>
                  <a:pt x="3955067" y="4151156"/>
                  <a:pt x="3838874" y="4144559"/>
                  <a:pt x="3723697" y="4173861"/>
                </a:cubicBezTo>
                <a:cubicBezTo>
                  <a:pt x="3690082" y="4181764"/>
                  <a:pt x="3655732" y="4186013"/>
                  <a:pt x="3621204" y="4186546"/>
                </a:cubicBezTo>
                <a:cubicBezTo>
                  <a:pt x="3508437" y="4190605"/>
                  <a:pt x="3396050" y="4182867"/>
                  <a:pt x="3283664" y="4176525"/>
                </a:cubicBezTo>
                <a:cubicBezTo>
                  <a:pt x="3205652" y="4172085"/>
                  <a:pt x="3127768" y="4162445"/>
                  <a:pt x="3049630" y="4170563"/>
                </a:cubicBezTo>
                <a:cubicBezTo>
                  <a:pt x="3004218" y="4175257"/>
                  <a:pt x="2958427" y="4175257"/>
                  <a:pt x="2913015" y="4170563"/>
                </a:cubicBezTo>
                <a:cubicBezTo>
                  <a:pt x="2829321" y="4160758"/>
                  <a:pt x="2744879" y="4158931"/>
                  <a:pt x="2660842" y="4165109"/>
                </a:cubicBezTo>
                <a:cubicBezTo>
                  <a:pt x="2535390" y="4175891"/>
                  <a:pt x="2410065" y="4184897"/>
                  <a:pt x="2284232" y="4167773"/>
                </a:cubicBezTo>
                <a:cubicBezTo>
                  <a:pt x="2212868" y="4156559"/>
                  <a:pt x="2140312" y="4155240"/>
                  <a:pt x="2068592" y="4163840"/>
                </a:cubicBezTo>
                <a:cubicBezTo>
                  <a:pt x="1897729" y="4187814"/>
                  <a:pt x="1726485" y="4180077"/>
                  <a:pt x="1555241" y="4170183"/>
                </a:cubicBezTo>
                <a:cubicBezTo>
                  <a:pt x="1440824" y="4163460"/>
                  <a:pt x="1325901" y="4151156"/>
                  <a:pt x="1211738" y="4167392"/>
                </a:cubicBezTo>
                <a:cubicBezTo>
                  <a:pt x="1066118" y="4187688"/>
                  <a:pt x="920370" y="4180965"/>
                  <a:pt x="774368" y="4175003"/>
                </a:cubicBezTo>
                <a:cubicBezTo>
                  <a:pt x="667182" y="4170563"/>
                  <a:pt x="559869" y="4157117"/>
                  <a:pt x="452430" y="4173734"/>
                </a:cubicBezTo>
                <a:cubicBezTo>
                  <a:pt x="441369" y="4175244"/>
                  <a:pt x="430117" y="4174115"/>
                  <a:pt x="419576" y="4170436"/>
                </a:cubicBezTo>
                <a:cubicBezTo>
                  <a:pt x="378807" y="4157016"/>
                  <a:pt x="335096" y="4155215"/>
                  <a:pt x="293363" y="4165236"/>
                </a:cubicBezTo>
                <a:cubicBezTo>
                  <a:pt x="216367" y="4182106"/>
                  <a:pt x="139497" y="4189463"/>
                  <a:pt x="61105" y="4174115"/>
                </a:cubicBezTo>
                <a:lnTo>
                  <a:pt x="13323" y="4171265"/>
                </a:lnTo>
                <a:lnTo>
                  <a:pt x="28554" y="3843045"/>
                </a:lnTo>
                <a:cubicBezTo>
                  <a:pt x="30457" y="3722610"/>
                  <a:pt x="27412" y="3602256"/>
                  <a:pt x="15626" y="3482187"/>
                </a:cubicBezTo>
                <a:cubicBezTo>
                  <a:pt x="-847" y="3335690"/>
                  <a:pt x="-4304" y="3188124"/>
                  <a:pt x="5296" y="3041068"/>
                </a:cubicBezTo>
                <a:cubicBezTo>
                  <a:pt x="11786" y="2956911"/>
                  <a:pt x="18539" y="2872754"/>
                  <a:pt x="22776" y="2788472"/>
                </a:cubicBezTo>
                <a:cubicBezTo>
                  <a:pt x="28180" y="2668580"/>
                  <a:pt x="25173" y="2548474"/>
                  <a:pt x="13771" y="2428964"/>
                </a:cubicBezTo>
                <a:cubicBezTo>
                  <a:pt x="4237" y="2337829"/>
                  <a:pt x="3177" y="2246070"/>
                  <a:pt x="10593" y="2154757"/>
                </a:cubicBezTo>
                <a:cubicBezTo>
                  <a:pt x="25690" y="1999286"/>
                  <a:pt x="9931" y="1843813"/>
                  <a:pt x="5032" y="1688466"/>
                </a:cubicBezTo>
                <a:cubicBezTo>
                  <a:pt x="-3577" y="1402691"/>
                  <a:pt x="20393" y="1117045"/>
                  <a:pt x="9666" y="831270"/>
                </a:cubicBezTo>
                <a:cubicBezTo>
                  <a:pt x="3841" y="689908"/>
                  <a:pt x="16420" y="548673"/>
                  <a:pt x="9666" y="407311"/>
                </a:cubicBezTo>
                <a:cubicBezTo>
                  <a:pt x="4105" y="306755"/>
                  <a:pt x="397" y="206200"/>
                  <a:pt x="4105" y="105518"/>
                </a:cubicBezTo>
                <a:cubicBezTo>
                  <a:pt x="5164" y="78059"/>
                  <a:pt x="5826" y="50473"/>
                  <a:pt x="9534" y="23396"/>
                </a:cubicBezTo>
                <a:close/>
              </a:path>
            </a:pathLst>
          </a:custGeom>
        </p:spPr>
      </p:pic>
      <p:sp>
        <p:nvSpPr>
          <p:cNvPr id="20" name="sketch line">
            <a:extLst>
              <a:ext uri="{FF2B5EF4-FFF2-40B4-BE49-F238E27FC236}">
                <a16:creationId xmlns:a16="http://schemas.microsoft.com/office/drawing/2014/main" id="{63C1A86C-B1A8-4AEC-B001-595C91716E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497455" y="5406824"/>
            <a:ext cx="1554480" cy="13716"/>
          </a:xfrm>
          <a:custGeom>
            <a:avLst/>
            <a:gdLst>
              <a:gd name="connsiteX0" fmla="*/ 0 w 1554480"/>
              <a:gd name="connsiteY0" fmla="*/ 0 h 13716"/>
              <a:gd name="connsiteX1" fmla="*/ 549250 w 1554480"/>
              <a:gd name="connsiteY1" fmla="*/ 0 h 13716"/>
              <a:gd name="connsiteX2" fmla="*/ 1082954 w 1554480"/>
              <a:gd name="connsiteY2" fmla="*/ 0 h 13716"/>
              <a:gd name="connsiteX3" fmla="*/ 1554480 w 1554480"/>
              <a:gd name="connsiteY3" fmla="*/ 0 h 13716"/>
              <a:gd name="connsiteX4" fmla="*/ 1554480 w 1554480"/>
              <a:gd name="connsiteY4" fmla="*/ 13716 h 13716"/>
              <a:gd name="connsiteX5" fmla="*/ 1067410 w 1554480"/>
              <a:gd name="connsiteY5" fmla="*/ 13716 h 13716"/>
              <a:gd name="connsiteX6" fmla="*/ 549250 w 1554480"/>
              <a:gd name="connsiteY6" fmla="*/ 13716 h 13716"/>
              <a:gd name="connsiteX7" fmla="*/ 0 w 1554480"/>
              <a:gd name="connsiteY7" fmla="*/ 13716 h 13716"/>
              <a:gd name="connsiteX8" fmla="*/ 0 w 1554480"/>
              <a:gd name="connsiteY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3716"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3820" y="4959"/>
                  <a:pt x="1554594" y="10798"/>
                  <a:pt x="1554480" y="13716"/>
                </a:cubicBezTo>
                <a:cubicBezTo>
                  <a:pt x="1338847" y="1555"/>
                  <a:pt x="1215066" y="33279"/>
                  <a:pt x="1067410" y="13716"/>
                </a:cubicBezTo>
                <a:cubicBezTo>
                  <a:pt x="919754" y="-5847"/>
                  <a:pt x="800465" y="-1492"/>
                  <a:pt x="549250" y="13716"/>
                </a:cubicBezTo>
                <a:cubicBezTo>
                  <a:pt x="298035" y="28924"/>
                  <a:pt x="158868" y="18197"/>
                  <a:pt x="0" y="13716"/>
                </a:cubicBezTo>
                <a:cubicBezTo>
                  <a:pt x="488" y="8630"/>
                  <a:pt x="480" y="6612"/>
                  <a:pt x="0" y="0"/>
                </a:cubicBezTo>
                <a:close/>
              </a:path>
              <a:path w="1554480" h="13716"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232" y="4157"/>
                  <a:pt x="1554673" y="7559"/>
                  <a:pt x="1554480" y="13716"/>
                </a:cubicBezTo>
                <a:cubicBezTo>
                  <a:pt x="1336087" y="7600"/>
                  <a:pt x="1310024" y="15187"/>
                  <a:pt x="1067410" y="13716"/>
                </a:cubicBezTo>
                <a:cubicBezTo>
                  <a:pt x="824796" y="12246"/>
                  <a:pt x="787902" y="30075"/>
                  <a:pt x="518160" y="13716"/>
                </a:cubicBezTo>
                <a:cubicBezTo>
                  <a:pt x="248418" y="-2643"/>
                  <a:pt x="133160" y="4633"/>
                  <a:pt x="0" y="13716"/>
                </a:cubicBezTo>
                <a:cubicBezTo>
                  <a:pt x="43" y="9160"/>
                  <a:pt x="-111" y="481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Content Placeholder 17" descr="A group of people on a boat&#10;&#10;Description automatically generated with low confidence">
            <a:extLst>
              <a:ext uri="{FF2B5EF4-FFF2-40B4-BE49-F238E27FC236}">
                <a16:creationId xmlns:a16="http://schemas.microsoft.com/office/drawing/2014/main" id="{71D3CAFC-1AE9-B3CC-DD98-897AB33E84C1}"/>
              </a:ext>
            </a:extLst>
          </p:cNvPr>
          <p:cNvPicPr>
            <a:picLocks noGrp="1" noChangeAspect="1"/>
          </p:cNvPicPr>
          <p:nvPr>
            <p:ph sz="half" idx="1"/>
          </p:nvPr>
        </p:nvPicPr>
        <p:blipFill>
          <a:blip r:embed="rId4" cstate="print">
            <a:extLst>
              <a:ext uri="{28A0092B-C50C-407E-A947-70E740481C1C}">
                <a14:useLocalDpi xmlns:a14="http://schemas.microsoft.com/office/drawing/2010/main" val="0"/>
              </a:ext>
            </a:extLst>
          </a:blip>
          <a:stretch>
            <a:fillRect/>
          </a:stretch>
        </p:blipFill>
        <p:spPr>
          <a:xfrm>
            <a:off x="5217225" y="4636442"/>
            <a:ext cx="2401801" cy="1600200"/>
          </a:xfrm>
        </p:spPr>
      </p:pic>
      <p:pic>
        <p:nvPicPr>
          <p:cNvPr id="12" name="Picture 11">
            <a:extLst>
              <a:ext uri="{FF2B5EF4-FFF2-40B4-BE49-F238E27FC236}">
                <a16:creationId xmlns:a16="http://schemas.microsoft.com/office/drawing/2014/main" id="{E6B8F7BF-5F63-8381-F107-398BCD9F52CA}"/>
              </a:ext>
            </a:extLst>
          </p:cNvPr>
          <p:cNvPicPr>
            <a:picLocks noChangeAspect="1"/>
          </p:cNvPicPr>
          <p:nvPr/>
        </p:nvPicPr>
        <p:blipFill>
          <a:blip r:embed="rId5"/>
          <a:stretch>
            <a:fillRect/>
          </a:stretch>
        </p:blipFill>
        <p:spPr>
          <a:xfrm>
            <a:off x="4876800" y="4163258"/>
            <a:ext cx="3621338" cy="493819"/>
          </a:xfrm>
          <a:prstGeom prst="rect">
            <a:avLst/>
          </a:prstGeom>
        </p:spPr>
      </p:pic>
      <p:sp>
        <p:nvSpPr>
          <p:cNvPr id="14" name="TextBox 13">
            <a:extLst>
              <a:ext uri="{FF2B5EF4-FFF2-40B4-BE49-F238E27FC236}">
                <a16:creationId xmlns:a16="http://schemas.microsoft.com/office/drawing/2014/main" id="{9DCEDD32-5B59-4B33-CD0E-3E8C717FD019}"/>
              </a:ext>
            </a:extLst>
          </p:cNvPr>
          <p:cNvSpPr txBox="1"/>
          <p:nvPr/>
        </p:nvSpPr>
        <p:spPr>
          <a:xfrm>
            <a:off x="533400" y="4196271"/>
            <a:ext cx="2819400" cy="369332"/>
          </a:xfrm>
          <a:prstGeom prst="rect">
            <a:avLst/>
          </a:prstGeom>
          <a:noFill/>
        </p:spPr>
        <p:txBody>
          <a:bodyPr wrap="square" rtlCol="0">
            <a:spAutoFit/>
          </a:bodyPr>
          <a:lstStyle/>
          <a:p>
            <a:r>
              <a:rPr lang="en-US" dirty="0"/>
              <a:t>2023 Sonoco Workshop </a:t>
            </a:r>
          </a:p>
        </p:txBody>
      </p:sp>
    </p:spTree>
    <p:extLst>
      <p:ext uri="{BB962C8B-B14F-4D97-AF65-F5344CB8AC3E}">
        <p14:creationId xmlns:p14="http://schemas.microsoft.com/office/powerpoint/2010/main" val="2595872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ADA216DF-C268-4A25-A2DC-51E15F550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9160" y="4474080"/>
            <a:ext cx="8182230" cy="1065836"/>
          </a:xfrm>
        </p:spPr>
        <p:txBody>
          <a:bodyPr vert="horz" lIns="91440" tIns="45720" rIns="91440" bIns="45720" rtlCol="0" anchor="ctr">
            <a:normAutofit/>
          </a:bodyPr>
          <a:lstStyle/>
          <a:p>
            <a:pPr>
              <a:lnSpc>
                <a:spcPct val="90000"/>
              </a:lnSpc>
            </a:pPr>
            <a:r>
              <a:rPr lang="en-US" sz="4800"/>
              <a:t>Fall Recycling Grant Recipients</a:t>
            </a:r>
          </a:p>
        </p:txBody>
      </p:sp>
      <p:pic>
        <p:nvPicPr>
          <p:cNvPr id="8" name="Content Placeholder 7" descr="Graphical user interface&#10;&#10;Description automatically generated">
            <a:extLst>
              <a:ext uri="{FF2B5EF4-FFF2-40B4-BE49-F238E27FC236}">
                <a16:creationId xmlns:a16="http://schemas.microsoft.com/office/drawing/2014/main" id="{C034E57B-AED2-7177-D66C-2D8E26E35B61}"/>
              </a:ext>
            </a:extLst>
          </p:cNvPr>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l="17093" r="1" b="1"/>
          <a:stretch/>
        </p:blipFill>
        <p:spPr>
          <a:xfrm>
            <a:off x="226314" y="933364"/>
            <a:ext cx="2818638" cy="2549824"/>
          </a:xfrm>
          <a:prstGeom prst="rect">
            <a:avLst/>
          </a:prstGeom>
        </p:spPr>
      </p:pic>
      <p:pic>
        <p:nvPicPr>
          <p:cNvPr id="10" name="Content Placeholder 9" descr="A group of people holding a sign&#10;&#10;Description automatically generated with medium confidence">
            <a:extLst>
              <a:ext uri="{FF2B5EF4-FFF2-40B4-BE49-F238E27FC236}">
                <a16:creationId xmlns:a16="http://schemas.microsoft.com/office/drawing/2014/main" id="{59438077-CAE2-116B-3D91-FB4AD8AA304B}"/>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3168396" y="1153620"/>
            <a:ext cx="2818638" cy="2109311"/>
          </a:xfrm>
          <a:prstGeom prst="rect">
            <a:avLst/>
          </a:prstGeom>
        </p:spPr>
      </p:pic>
      <p:pic>
        <p:nvPicPr>
          <p:cNvPr id="4" name="Picture 3" descr="A group of people posing for a photo&#10;&#10;Description automatically generated"/>
          <p:cNvPicPr>
            <a:picLocks noChangeAspect="1"/>
          </p:cNvPicPr>
          <p:nvPr/>
        </p:nvPicPr>
        <p:blipFill rotWithShape="1">
          <a:blip r:embed="rId4"/>
          <a:srcRect l="4338" r="22933" b="-2"/>
          <a:stretch/>
        </p:blipFill>
        <p:spPr>
          <a:xfrm>
            <a:off x="6110478" y="914791"/>
            <a:ext cx="2818638" cy="2586970"/>
          </a:xfrm>
          <a:prstGeom prst="rect">
            <a:avLst/>
          </a:prstGeom>
        </p:spPr>
      </p:pic>
      <p:sp>
        <p:nvSpPr>
          <p:cNvPr id="28" name="sketch line">
            <a:extLst>
              <a:ext uri="{FF2B5EF4-FFF2-40B4-BE49-F238E27FC236}">
                <a16:creationId xmlns:a16="http://schemas.microsoft.com/office/drawing/2014/main" id="{DE127D07-37F2-4FE3-9F47-F0CD6740D5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42032" y="5634765"/>
            <a:ext cx="4057650" cy="18288"/>
          </a:xfrm>
          <a:custGeom>
            <a:avLst/>
            <a:gdLst>
              <a:gd name="connsiteX0" fmla="*/ 0 w 4057650"/>
              <a:gd name="connsiteY0" fmla="*/ 0 h 18288"/>
              <a:gd name="connsiteX1" fmla="*/ 757428 w 4057650"/>
              <a:gd name="connsiteY1" fmla="*/ 0 h 18288"/>
              <a:gd name="connsiteX2" fmla="*/ 1474279 w 4057650"/>
              <a:gd name="connsiteY2" fmla="*/ 0 h 18288"/>
              <a:gd name="connsiteX3" fmla="*/ 2191131 w 4057650"/>
              <a:gd name="connsiteY3" fmla="*/ 0 h 18288"/>
              <a:gd name="connsiteX4" fmla="*/ 2745676 w 4057650"/>
              <a:gd name="connsiteY4" fmla="*/ 0 h 18288"/>
              <a:gd name="connsiteX5" fmla="*/ 3340798 w 4057650"/>
              <a:gd name="connsiteY5" fmla="*/ 0 h 18288"/>
              <a:gd name="connsiteX6" fmla="*/ 4057650 w 4057650"/>
              <a:gd name="connsiteY6" fmla="*/ 0 h 18288"/>
              <a:gd name="connsiteX7" fmla="*/ 4057650 w 4057650"/>
              <a:gd name="connsiteY7" fmla="*/ 18288 h 18288"/>
              <a:gd name="connsiteX8" fmla="*/ 3381375 w 4057650"/>
              <a:gd name="connsiteY8" fmla="*/ 18288 h 18288"/>
              <a:gd name="connsiteX9" fmla="*/ 2826830 w 4057650"/>
              <a:gd name="connsiteY9" fmla="*/ 18288 h 18288"/>
              <a:gd name="connsiteX10" fmla="*/ 2272284 w 4057650"/>
              <a:gd name="connsiteY10" fmla="*/ 18288 h 18288"/>
              <a:gd name="connsiteX11" fmla="*/ 1555432 w 4057650"/>
              <a:gd name="connsiteY11" fmla="*/ 18288 h 18288"/>
              <a:gd name="connsiteX12" fmla="*/ 960310 w 4057650"/>
              <a:gd name="connsiteY12" fmla="*/ 18288 h 18288"/>
              <a:gd name="connsiteX13" fmla="*/ 0 w 4057650"/>
              <a:gd name="connsiteY13" fmla="*/ 18288 h 18288"/>
              <a:gd name="connsiteX14" fmla="*/ 0 w 4057650"/>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57650" h="18288" fill="none" extrusionOk="0">
                <a:moveTo>
                  <a:pt x="0" y="0"/>
                </a:moveTo>
                <a:cubicBezTo>
                  <a:pt x="371182" y="3227"/>
                  <a:pt x="494372" y="9222"/>
                  <a:pt x="757428" y="0"/>
                </a:cubicBezTo>
                <a:cubicBezTo>
                  <a:pt x="1020484" y="-9222"/>
                  <a:pt x="1116719" y="-4357"/>
                  <a:pt x="1474279" y="0"/>
                </a:cubicBezTo>
                <a:cubicBezTo>
                  <a:pt x="1831839" y="4357"/>
                  <a:pt x="1920973" y="-11809"/>
                  <a:pt x="2191131" y="0"/>
                </a:cubicBezTo>
                <a:cubicBezTo>
                  <a:pt x="2461289" y="11809"/>
                  <a:pt x="2589480" y="-22604"/>
                  <a:pt x="2745676" y="0"/>
                </a:cubicBezTo>
                <a:cubicBezTo>
                  <a:pt x="2901872" y="22604"/>
                  <a:pt x="3136452" y="-12306"/>
                  <a:pt x="3340798" y="0"/>
                </a:cubicBezTo>
                <a:cubicBezTo>
                  <a:pt x="3545144" y="12306"/>
                  <a:pt x="3766934" y="-21556"/>
                  <a:pt x="4057650" y="0"/>
                </a:cubicBezTo>
                <a:cubicBezTo>
                  <a:pt x="4057150" y="8855"/>
                  <a:pt x="4057759" y="14521"/>
                  <a:pt x="4057650" y="18288"/>
                </a:cubicBezTo>
                <a:cubicBezTo>
                  <a:pt x="3743404" y="40125"/>
                  <a:pt x="3625516" y="-14923"/>
                  <a:pt x="3381375" y="18288"/>
                </a:cubicBezTo>
                <a:cubicBezTo>
                  <a:pt x="3137235" y="51499"/>
                  <a:pt x="2946571" y="1"/>
                  <a:pt x="2826830" y="18288"/>
                </a:cubicBezTo>
                <a:cubicBezTo>
                  <a:pt x="2707090" y="36575"/>
                  <a:pt x="2402756" y="1432"/>
                  <a:pt x="2272284" y="18288"/>
                </a:cubicBezTo>
                <a:cubicBezTo>
                  <a:pt x="2141812" y="35144"/>
                  <a:pt x="1895935" y="18199"/>
                  <a:pt x="1555432" y="18288"/>
                </a:cubicBezTo>
                <a:cubicBezTo>
                  <a:pt x="1214929" y="18377"/>
                  <a:pt x="1103072" y="14503"/>
                  <a:pt x="960310" y="18288"/>
                </a:cubicBezTo>
                <a:cubicBezTo>
                  <a:pt x="817548" y="22073"/>
                  <a:pt x="402272" y="-29359"/>
                  <a:pt x="0" y="18288"/>
                </a:cubicBezTo>
                <a:cubicBezTo>
                  <a:pt x="683" y="12014"/>
                  <a:pt x="724" y="5908"/>
                  <a:pt x="0" y="0"/>
                </a:cubicBezTo>
                <a:close/>
              </a:path>
              <a:path w="4057650" h="18288" stroke="0" extrusionOk="0">
                <a:moveTo>
                  <a:pt x="0" y="0"/>
                </a:moveTo>
                <a:cubicBezTo>
                  <a:pt x="248348" y="13145"/>
                  <a:pt x="486117" y="25042"/>
                  <a:pt x="635698" y="0"/>
                </a:cubicBezTo>
                <a:cubicBezTo>
                  <a:pt x="785279" y="-25042"/>
                  <a:pt x="917762" y="-5537"/>
                  <a:pt x="1190244" y="0"/>
                </a:cubicBezTo>
                <a:cubicBezTo>
                  <a:pt x="1462726" y="5537"/>
                  <a:pt x="1667120" y="-21232"/>
                  <a:pt x="1947672" y="0"/>
                </a:cubicBezTo>
                <a:cubicBezTo>
                  <a:pt x="2228224" y="21232"/>
                  <a:pt x="2280631" y="-21698"/>
                  <a:pt x="2583370" y="0"/>
                </a:cubicBezTo>
                <a:cubicBezTo>
                  <a:pt x="2886109" y="21698"/>
                  <a:pt x="3022941" y="19647"/>
                  <a:pt x="3219069" y="0"/>
                </a:cubicBezTo>
                <a:cubicBezTo>
                  <a:pt x="3415197" y="-19647"/>
                  <a:pt x="3747500" y="26991"/>
                  <a:pt x="4057650" y="0"/>
                </a:cubicBezTo>
                <a:cubicBezTo>
                  <a:pt x="4056752" y="7180"/>
                  <a:pt x="4057819" y="13790"/>
                  <a:pt x="4057650" y="18288"/>
                </a:cubicBezTo>
                <a:cubicBezTo>
                  <a:pt x="3865148" y="-3313"/>
                  <a:pt x="3702543" y="49468"/>
                  <a:pt x="3381375" y="18288"/>
                </a:cubicBezTo>
                <a:cubicBezTo>
                  <a:pt x="3060208" y="-12892"/>
                  <a:pt x="2956571" y="-8678"/>
                  <a:pt x="2826830" y="18288"/>
                </a:cubicBezTo>
                <a:cubicBezTo>
                  <a:pt x="2697089" y="45254"/>
                  <a:pt x="2411031" y="43154"/>
                  <a:pt x="2150555" y="18288"/>
                </a:cubicBezTo>
                <a:cubicBezTo>
                  <a:pt x="1890080" y="-6578"/>
                  <a:pt x="1741827" y="-615"/>
                  <a:pt x="1474280" y="18288"/>
                </a:cubicBezTo>
                <a:cubicBezTo>
                  <a:pt x="1206734" y="37191"/>
                  <a:pt x="998203" y="33335"/>
                  <a:pt x="838581" y="18288"/>
                </a:cubicBezTo>
                <a:cubicBezTo>
                  <a:pt x="678959" y="3241"/>
                  <a:pt x="187101" y="-13212"/>
                  <a:pt x="0" y="18288"/>
                </a:cubicBezTo>
                <a:cubicBezTo>
                  <a:pt x="571" y="10093"/>
                  <a:pt x="-125" y="840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554583" y="4191000"/>
            <a:ext cx="3751217" cy="369332"/>
          </a:xfrm>
          <a:prstGeom prst="rect">
            <a:avLst/>
          </a:prstGeom>
          <a:noFill/>
        </p:spPr>
        <p:txBody>
          <a:bodyPr wrap="square" lIns="91440" tIns="45720" rIns="91440" bIns="45720" rtlCol="0" anchor="t">
            <a:spAutoFit/>
          </a:bodyPr>
          <a:lstStyle/>
          <a:p>
            <a:endParaRPr lang="en-US" dirty="0">
              <a:ea typeface="Calibri"/>
              <a:cs typeface="Calibri"/>
            </a:endParaRPr>
          </a:p>
        </p:txBody>
      </p:sp>
    </p:spTree>
    <p:extLst>
      <p:ext uri="{BB962C8B-B14F-4D97-AF65-F5344CB8AC3E}">
        <p14:creationId xmlns:p14="http://schemas.microsoft.com/office/powerpoint/2010/main" val="1250510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4373</TotalTime>
  <Words>794</Words>
  <Application>Microsoft Office PowerPoint</Application>
  <PresentationFormat>On-screen Show (4:3)</PresentationFormat>
  <Paragraphs>54</Paragraphs>
  <Slides>12</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12</vt:i4>
      </vt:variant>
    </vt:vector>
  </HeadingPairs>
  <TitlesOfParts>
    <vt:vector size="15" baseType="lpstr">
      <vt:lpstr>Arial</vt:lpstr>
      <vt:lpstr>Calibri</vt:lpstr>
      <vt:lpstr>Office Theme</vt:lpstr>
      <vt:lpstr>TRC Board of Directors Information Become a leader. Make a Difference.   </vt:lpstr>
      <vt:lpstr>Welcome to the TRC Board of Directors </vt:lpstr>
      <vt:lpstr>PowerPoint Presentation</vt:lpstr>
      <vt:lpstr>PowerPoint Presentation</vt:lpstr>
      <vt:lpstr>PowerPoint Presentation</vt:lpstr>
      <vt:lpstr>PowerPoint Presentation</vt:lpstr>
      <vt:lpstr>PowerPoint Presentation</vt:lpstr>
      <vt:lpstr>Workshops</vt:lpstr>
      <vt:lpstr>Fall Recycling Grant Recipients</vt:lpstr>
      <vt:lpstr>Bob Fletcher Memorial Scholarship</vt:lpstr>
      <vt:lpstr>2024 New Board Members </vt:lpstr>
      <vt:lpstr>Thank you </vt:lpstr>
    </vt:vector>
  </TitlesOfParts>
  <Company>Coca-Cola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Meredith Leahy</dc:creator>
  <cp:lastModifiedBy>Amber Greene</cp:lastModifiedBy>
  <cp:revision>209</cp:revision>
  <dcterms:created xsi:type="dcterms:W3CDTF">2014-01-09T21:07:05Z</dcterms:created>
  <dcterms:modified xsi:type="dcterms:W3CDTF">2025-02-21T04:38:26Z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FATIntVersion">
    <vt:i4>15</vt:i4>
  </property>
  <property fmtid="{D5CDD505-2E9C-101B-9397-08002B2CF9AE}" pid="3" name="FILEGUID">
    <vt:lpwstr>c9c98204-1c2e-40d4-b8da-358ab2c83a87</vt:lpwstr>
  </property>
  <property fmtid="{D5CDD505-2E9C-101B-9397-08002B2CF9AE}" pid="4" name="MODFILEGUID">
    <vt:lpwstr>300d33c0-2e12-47f3-9238-8fafbbeebd1f</vt:lpwstr>
  </property>
  <property fmtid="{D5CDD505-2E9C-101B-9397-08002B2CF9AE}" pid="5" name="FILEOWNER">
    <vt:lpwstr>T86445</vt:lpwstr>
  </property>
  <property fmtid="{D5CDD505-2E9C-101B-9397-08002B2CF9AE}" pid="6" name="MODFILEOWNER">
    <vt:lpwstr>T86445</vt:lpwstr>
  </property>
  <property fmtid="{D5CDD505-2E9C-101B-9397-08002B2CF9AE}" pid="7" name="IPPCLASS">
    <vt:i4>1</vt:i4>
  </property>
  <property fmtid="{D5CDD505-2E9C-101B-9397-08002B2CF9AE}" pid="8" name="MODIPPCLASS">
    <vt:i4>1</vt:i4>
  </property>
  <property fmtid="{D5CDD505-2E9C-101B-9397-08002B2CF9AE}" pid="9" name="MACHINEID">
    <vt:lpwstr>WWDL250678</vt:lpwstr>
  </property>
  <property fmtid="{D5CDD505-2E9C-101B-9397-08002B2CF9AE}" pid="10" name="MODMACHINEID">
    <vt:lpwstr>WWDL250678</vt:lpwstr>
  </property>
  <property fmtid="{D5CDD505-2E9C-101B-9397-08002B2CF9AE}" pid="11" name="CURRENTCLASS">
    <vt:lpwstr>Classified - No Category</vt:lpwstr>
  </property>
</Properties>
</file>